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3"/>
  </p:notesMasterIdLst>
  <p:handoutMasterIdLst>
    <p:handoutMasterId r:id="rId54"/>
  </p:handoutMasterIdLst>
  <p:sldIdLst>
    <p:sldId id="256" r:id="rId2"/>
    <p:sldId id="257" r:id="rId3"/>
    <p:sldId id="285" r:id="rId4"/>
    <p:sldId id="279" r:id="rId5"/>
    <p:sldId id="301" r:id="rId6"/>
    <p:sldId id="307" r:id="rId7"/>
    <p:sldId id="302" r:id="rId8"/>
    <p:sldId id="308" r:id="rId9"/>
    <p:sldId id="282" r:id="rId10"/>
    <p:sldId id="318" r:id="rId11"/>
    <p:sldId id="276" r:id="rId12"/>
    <p:sldId id="277" r:id="rId13"/>
    <p:sldId id="278" r:id="rId14"/>
    <p:sldId id="309" r:id="rId15"/>
    <p:sldId id="319" r:id="rId16"/>
    <p:sldId id="286" r:id="rId17"/>
    <p:sldId id="283" r:id="rId18"/>
    <p:sldId id="287" r:id="rId19"/>
    <p:sldId id="288" r:id="rId20"/>
    <p:sldId id="269" r:id="rId21"/>
    <p:sldId id="271" r:id="rId22"/>
    <p:sldId id="258" r:id="rId23"/>
    <p:sldId id="304" r:id="rId24"/>
    <p:sldId id="306" r:id="rId25"/>
    <p:sldId id="272" r:id="rId26"/>
    <p:sldId id="273" r:id="rId27"/>
    <p:sldId id="274" r:id="rId28"/>
    <p:sldId id="299" r:id="rId29"/>
    <p:sldId id="266" r:id="rId30"/>
    <p:sldId id="267" r:id="rId31"/>
    <p:sldId id="268" r:id="rId32"/>
    <p:sldId id="263" r:id="rId33"/>
    <p:sldId id="310" r:id="rId34"/>
    <p:sldId id="311" r:id="rId35"/>
    <p:sldId id="312" r:id="rId36"/>
    <p:sldId id="289" r:id="rId37"/>
    <p:sldId id="313" r:id="rId38"/>
    <p:sldId id="290" r:id="rId39"/>
    <p:sldId id="291" r:id="rId40"/>
    <p:sldId id="293" r:id="rId41"/>
    <p:sldId id="292" r:id="rId42"/>
    <p:sldId id="314" r:id="rId43"/>
    <p:sldId id="315" r:id="rId44"/>
    <p:sldId id="316" r:id="rId45"/>
    <p:sldId id="294" r:id="rId46"/>
    <p:sldId id="295" r:id="rId47"/>
    <p:sldId id="296" r:id="rId48"/>
    <p:sldId id="297" r:id="rId49"/>
    <p:sldId id="300" r:id="rId50"/>
    <p:sldId id="317" r:id="rId51"/>
    <p:sldId id="305" r:id="rId52"/>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78"/>
      </p:cViewPr>
      <p:guideLst/>
    </p:cSldViewPr>
  </p:slideViewPr>
  <p:notesTextViewPr>
    <p:cViewPr>
      <p:scale>
        <a:sx n="1" d="1"/>
        <a:sy n="1" d="1"/>
      </p:scale>
      <p:origin x="0" y="0"/>
    </p:cViewPr>
  </p:notesTextViewPr>
  <p:sorterViewPr>
    <p:cViewPr varScale="1">
      <p:scale>
        <a:sx n="1" d="1"/>
        <a:sy n="1" d="1"/>
      </p:scale>
      <p:origin x="0" y="-45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C1A17871-1A58-4371-959E-6C0DF9D63341}" type="datetimeFigureOut">
              <a:rPr lang="en-GB" smtClean="0"/>
              <a:t>01/02/2015</a:t>
            </a:fld>
            <a:endParaRPr lang="en-GB"/>
          </a:p>
        </p:txBody>
      </p:sp>
      <p:sp>
        <p:nvSpPr>
          <p:cNvPr id="4" name="Footer Placeholder 3"/>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3AFD003A-2E43-4C63-96C0-CF01F2903DD1}" type="slidenum">
              <a:rPr lang="en-GB" smtClean="0"/>
              <a:t>‹#›</a:t>
            </a:fld>
            <a:endParaRPr lang="en-GB"/>
          </a:p>
        </p:txBody>
      </p:sp>
    </p:spTree>
    <p:extLst>
      <p:ext uri="{BB962C8B-B14F-4D97-AF65-F5344CB8AC3E}">
        <p14:creationId xmlns:p14="http://schemas.microsoft.com/office/powerpoint/2010/main" val="3055490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8A4BB2C2-CFF4-432B-996A-AF4015AF70C2}" type="datetimeFigureOut">
              <a:rPr lang="en-GB" smtClean="0"/>
              <a:t>01/02/2015</a:t>
            </a:fld>
            <a:endParaRPr lang="en-GB"/>
          </a:p>
        </p:txBody>
      </p:sp>
      <p:sp>
        <p:nvSpPr>
          <p:cNvPr id="4" name="Slide Image Placeholder 3"/>
          <p:cNvSpPr>
            <a:spLocks noGrp="1" noRot="1" noChangeAspect="1"/>
          </p:cNvSpPr>
          <p:nvPr>
            <p:ph type="sldImg" idx="2"/>
          </p:nvPr>
        </p:nvSpPr>
        <p:spPr>
          <a:xfrm>
            <a:off x="1150938" y="1233488"/>
            <a:ext cx="4440237"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3D79A579-1279-439A-AF1A-73277C215E16}" type="slidenum">
              <a:rPr lang="en-GB" smtClean="0"/>
              <a:t>‹#›</a:t>
            </a:fld>
            <a:endParaRPr lang="en-GB"/>
          </a:p>
        </p:txBody>
      </p:sp>
    </p:spTree>
    <p:extLst>
      <p:ext uri="{BB962C8B-B14F-4D97-AF65-F5344CB8AC3E}">
        <p14:creationId xmlns:p14="http://schemas.microsoft.com/office/powerpoint/2010/main" val="427923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Smaller than brother younger by 2 years</a:t>
            </a:r>
          </a:p>
          <a:p>
            <a:r>
              <a:rPr lang="en-GB" dirty="0" smtClean="0"/>
              <a:t>Born just prior to introduction of CF screening</a:t>
            </a:r>
          </a:p>
          <a:p>
            <a:r>
              <a:rPr lang="en-GB" dirty="0" smtClean="0"/>
              <a:t>Would</a:t>
            </a:r>
            <a:r>
              <a:rPr lang="en-GB" baseline="0" dirty="0" smtClean="0"/>
              <a:t> love to say he is much better but actually requiring very intensive management</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12</a:t>
            </a:fld>
            <a:endParaRPr lang="en-GB"/>
          </a:p>
        </p:txBody>
      </p:sp>
    </p:spTree>
    <p:extLst>
      <p:ext uri="{BB962C8B-B14F-4D97-AF65-F5344CB8AC3E}">
        <p14:creationId xmlns:p14="http://schemas.microsoft.com/office/powerpoint/2010/main" val="189105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More than 8 weeks</a:t>
            </a:r>
          </a:p>
          <a:p>
            <a:r>
              <a:rPr lang="en-GB" dirty="0" smtClean="0"/>
              <a:t>Initial assessment history, examination, CXR, </a:t>
            </a:r>
            <a:r>
              <a:rPr lang="en-GB" dirty="0" err="1" smtClean="0"/>
              <a:t>spirometry</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21</a:t>
            </a:fld>
            <a:endParaRPr lang="en-GB"/>
          </a:p>
        </p:txBody>
      </p:sp>
    </p:spTree>
    <p:extLst>
      <p:ext uri="{BB962C8B-B14F-4D97-AF65-F5344CB8AC3E}">
        <p14:creationId xmlns:p14="http://schemas.microsoft.com/office/powerpoint/2010/main" val="400339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More than 8 weeks</a:t>
            </a:r>
          </a:p>
          <a:p>
            <a:r>
              <a:rPr lang="en-GB" dirty="0" smtClean="0"/>
              <a:t>Initial assessment history, examination, CXR, </a:t>
            </a:r>
            <a:r>
              <a:rPr lang="en-GB" dirty="0" err="1" smtClean="0"/>
              <a:t>spirometry</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25</a:t>
            </a:fld>
            <a:endParaRPr lang="en-GB"/>
          </a:p>
        </p:txBody>
      </p:sp>
    </p:spTree>
    <p:extLst>
      <p:ext uri="{BB962C8B-B14F-4D97-AF65-F5344CB8AC3E}">
        <p14:creationId xmlns:p14="http://schemas.microsoft.com/office/powerpoint/2010/main" val="305304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More than 8 weeks</a:t>
            </a:r>
          </a:p>
          <a:p>
            <a:r>
              <a:rPr lang="en-GB" dirty="0" smtClean="0"/>
              <a:t>Initial assessment history, examination, CXR, </a:t>
            </a:r>
            <a:r>
              <a:rPr lang="en-GB" dirty="0" err="1" smtClean="0"/>
              <a:t>spirometry</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26</a:t>
            </a:fld>
            <a:endParaRPr lang="en-GB"/>
          </a:p>
        </p:txBody>
      </p:sp>
    </p:spTree>
    <p:extLst>
      <p:ext uri="{BB962C8B-B14F-4D97-AF65-F5344CB8AC3E}">
        <p14:creationId xmlns:p14="http://schemas.microsoft.com/office/powerpoint/2010/main" val="180901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More than 8 weeks</a:t>
            </a:r>
          </a:p>
          <a:p>
            <a:r>
              <a:rPr lang="en-GB" dirty="0" smtClean="0"/>
              <a:t>Initial assessment history, examination, CXR, </a:t>
            </a:r>
            <a:r>
              <a:rPr lang="en-GB" dirty="0" err="1" smtClean="0"/>
              <a:t>spirometry</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27</a:t>
            </a:fld>
            <a:endParaRPr lang="en-GB"/>
          </a:p>
        </p:txBody>
      </p:sp>
    </p:spTree>
    <p:extLst>
      <p:ext uri="{BB962C8B-B14F-4D97-AF65-F5344CB8AC3E}">
        <p14:creationId xmlns:p14="http://schemas.microsoft.com/office/powerpoint/2010/main" val="4092636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Is it troublesome?</a:t>
            </a:r>
          </a:p>
          <a:p>
            <a:endParaRPr lang="en-GB" dirty="0" smtClean="0"/>
          </a:p>
          <a:p>
            <a:r>
              <a:rPr lang="en-GB" dirty="0" smtClean="0"/>
              <a:t>Normal children may cough up to 30 times a day (</a:t>
            </a:r>
            <a:r>
              <a:rPr lang="en-GB" dirty="0" err="1" smtClean="0"/>
              <a:t>av</a:t>
            </a:r>
            <a:r>
              <a:rPr lang="en-GB" dirty="0" smtClean="0"/>
              <a:t> 11</a:t>
            </a:r>
            <a:r>
              <a:rPr lang="en-GB" baseline="0" dirty="0" smtClean="0"/>
              <a:t> X)</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32</a:t>
            </a:fld>
            <a:endParaRPr lang="en-GB"/>
          </a:p>
        </p:txBody>
      </p:sp>
    </p:spTree>
    <p:extLst>
      <p:ext uri="{BB962C8B-B14F-4D97-AF65-F5344CB8AC3E}">
        <p14:creationId xmlns:p14="http://schemas.microsoft.com/office/powerpoint/2010/main" val="429360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Is it troublesome?</a:t>
            </a:r>
          </a:p>
          <a:p>
            <a:endParaRPr lang="en-GB" dirty="0" smtClean="0"/>
          </a:p>
          <a:p>
            <a:r>
              <a:rPr lang="en-GB" dirty="0" smtClean="0"/>
              <a:t>Normal children may cough up to 30 times a day (</a:t>
            </a:r>
            <a:r>
              <a:rPr lang="en-GB" dirty="0" err="1" smtClean="0"/>
              <a:t>av</a:t>
            </a:r>
            <a:r>
              <a:rPr lang="en-GB" dirty="0" smtClean="0"/>
              <a:t> 11</a:t>
            </a:r>
            <a:r>
              <a:rPr lang="en-GB" baseline="0" dirty="0" smtClean="0"/>
              <a:t> X)</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33</a:t>
            </a:fld>
            <a:endParaRPr lang="en-GB"/>
          </a:p>
        </p:txBody>
      </p:sp>
    </p:spTree>
    <p:extLst>
      <p:ext uri="{BB962C8B-B14F-4D97-AF65-F5344CB8AC3E}">
        <p14:creationId xmlns:p14="http://schemas.microsoft.com/office/powerpoint/2010/main" val="5565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Is it troublesome?</a:t>
            </a:r>
          </a:p>
          <a:p>
            <a:endParaRPr lang="en-GB" dirty="0" smtClean="0"/>
          </a:p>
          <a:p>
            <a:r>
              <a:rPr lang="en-GB" dirty="0" smtClean="0"/>
              <a:t>Normal children may cough up to 30 times a day (</a:t>
            </a:r>
            <a:r>
              <a:rPr lang="en-GB" dirty="0" err="1" smtClean="0"/>
              <a:t>av</a:t>
            </a:r>
            <a:r>
              <a:rPr lang="en-GB" dirty="0" smtClean="0"/>
              <a:t> 11</a:t>
            </a:r>
            <a:r>
              <a:rPr lang="en-GB" baseline="0" dirty="0" smtClean="0"/>
              <a:t> X)</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34</a:t>
            </a:fld>
            <a:endParaRPr lang="en-GB"/>
          </a:p>
        </p:txBody>
      </p:sp>
    </p:spTree>
    <p:extLst>
      <p:ext uri="{BB962C8B-B14F-4D97-AF65-F5344CB8AC3E}">
        <p14:creationId xmlns:p14="http://schemas.microsoft.com/office/powerpoint/2010/main" val="260110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233488"/>
            <a:ext cx="4440237" cy="3332162"/>
          </a:xfrm>
        </p:spPr>
      </p:sp>
      <p:sp>
        <p:nvSpPr>
          <p:cNvPr id="3" name="Notes Placeholder 2"/>
          <p:cNvSpPr>
            <a:spLocks noGrp="1"/>
          </p:cNvSpPr>
          <p:nvPr>
            <p:ph type="body" idx="1"/>
          </p:nvPr>
        </p:nvSpPr>
        <p:spPr/>
        <p:txBody>
          <a:bodyPr>
            <a:normAutofit/>
          </a:bodyPr>
          <a:lstStyle/>
          <a:p>
            <a:r>
              <a:rPr lang="en-GB" dirty="0" smtClean="0"/>
              <a:t>Is it troublesome?</a:t>
            </a:r>
          </a:p>
          <a:p>
            <a:endParaRPr lang="en-GB" dirty="0" smtClean="0"/>
          </a:p>
          <a:p>
            <a:r>
              <a:rPr lang="en-GB" dirty="0" smtClean="0"/>
              <a:t>Normal children may cough up to 30 times a day (</a:t>
            </a:r>
            <a:r>
              <a:rPr lang="en-GB" dirty="0" err="1" smtClean="0"/>
              <a:t>av</a:t>
            </a:r>
            <a:r>
              <a:rPr lang="en-GB" dirty="0" smtClean="0"/>
              <a:t> 11</a:t>
            </a:r>
            <a:r>
              <a:rPr lang="en-GB" baseline="0" dirty="0" smtClean="0"/>
              <a:t> X)</a:t>
            </a:r>
            <a:endParaRPr lang="en-GB" dirty="0"/>
          </a:p>
        </p:txBody>
      </p:sp>
      <p:sp>
        <p:nvSpPr>
          <p:cNvPr id="4" name="Slide Number Placeholder 3"/>
          <p:cNvSpPr>
            <a:spLocks noGrp="1"/>
          </p:cNvSpPr>
          <p:nvPr>
            <p:ph type="sldNum" sz="quarter" idx="10"/>
          </p:nvPr>
        </p:nvSpPr>
        <p:spPr/>
        <p:txBody>
          <a:bodyPr/>
          <a:lstStyle/>
          <a:p>
            <a:fld id="{1B37449F-3CE5-4DE2-9991-57E669A52FF3}" type="slidenum">
              <a:rPr lang="en-GB" smtClean="0"/>
              <a:t>35</a:t>
            </a:fld>
            <a:endParaRPr lang="en-GB"/>
          </a:p>
        </p:txBody>
      </p:sp>
    </p:spTree>
    <p:extLst>
      <p:ext uri="{BB962C8B-B14F-4D97-AF65-F5344CB8AC3E}">
        <p14:creationId xmlns:p14="http://schemas.microsoft.com/office/powerpoint/2010/main" val="96587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2232956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A6E95-5042-4E52-863D-64D2ABFC5B61}" type="datetimeFigureOut">
              <a:rPr lang="en-GB" smtClean="0"/>
              <a:t>01/02/2015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384453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2578393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51604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70056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354677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79314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64582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413014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385457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418205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2800"/>
            </a:lvl1pPr>
            <a:lvl2pPr>
              <a:defRPr sz="24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2800"/>
            </a:lvl1pPr>
            <a:lvl2pPr>
              <a:defRPr sz="24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27A6E95-5042-4E52-863D-64D2ABFC5B61}" type="datetimeFigureOut">
              <a:rPr lang="en-GB" smtClean="0"/>
              <a:t>01/02/2015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121464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2800"/>
            </a:lvl1pPr>
            <a:lvl2pPr>
              <a:defRPr sz="24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2800"/>
            </a:lvl1pPr>
            <a:lvl2pPr>
              <a:defRPr sz="24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C27A6E95-5042-4E52-863D-64D2ABFC5B61}" type="datetimeFigureOut">
              <a:rPr lang="en-GB" smtClean="0"/>
              <a:t>01/02/2015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236425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33218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196264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C27A6E95-5042-4E52-863D-64D2ABFC5B61}" type="datetimeFigureOut">
              <a:rPr lang="en-GB" smtClean="0"/>
              <a:t>01/02/2015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53097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A6E95-5042-4E52-863D-64D2ABFC5B61}" type="datetimeFigureOut">
              <a:rPr lang="en-GB" smtClean="0"/>
              <a:t>01/02/2015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B5559-E6FE-459F-A422-8E80147984FD}" type="slidenum">
              <a:rPr lang="en-GB" smtClean="0"/>
              <a:t>‹#›</a:t>
            </a:fld>
            <a:endParaRPr lang="en-GB"/>
          </a:p>
        </p:txBody>
      </p:sp>
    </p:spTree>
    <p:extLst>
      <p:ext uri="{BB962C8B-B14F-4D97-AF65-F5344CB8AC3E}">
        <p14:creationId xmlns:p14="http://schemas.microsoft.com/office/powerpoint/2010/main" val="114482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27A6E95-5042-4E52-863D-64D2ABFC5B61}" type="datetimeFigureOut">
              <a:rPr lang="en-GB" smtClean="0"/>
              <a:t>01/02/2015</a:t>
            </a:fld>
            <a:endParaRPr lang="en-GB"/>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718B5559-E6FE-459F-A422-8E80147984FD}" type="slidenum">
              <a:rPr lang="en-GB" smtClean="0"/>
              <a:t>‹#›</a:t>
            </a:fld>
            <a:endParaRPr lang="en-GB"/>
          </a:p>
        </p:txBody>
      </p:sp>
    </p:spTree>
    <p:extLst>
      <p:ext uri="{BB962C8B-B14F-4D97-AF65-F5344CB8AC3E}">
        <p14:creationId xmlns:p14="http://schemas.microsoft.com/office/powerpoint/2010/main" val="121184358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8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cbi.nlm.nih.gov/pubmed?term=%22Osborn%20LM%22%5bAuthor%5d" TargetMode="External"/><Relationship Id="rId2" Type="http://schemas.openxmlformats.org/officeDocument/2006/relationships/hyperlink" Target="http://www.ncbi.nlm.nih.gov/pubmed?term=%22Johnson%20D%22%5bAuthor%5d" TargetMode="External"/><Relationship Id="rId1" Type="http://schemas.openxmlformats.org/officeDocument/2006/relationships/slideLayout" Target="../slideLayouts/slideLayout2.xml"/><Relationship Id="rId4" Type="http://schemas.openxmlformats.org/officeDocument/2006/relationships/hyperlink" Target="http://www.ncbi.nlm.nih.gov/pubmed/268164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ncbi.nlm.nih.gov/pubmed/1672866" TargetMode="External"/><Relationship Id="rId2" Type="http://schemas.openxmlformats.org/officeDocument/2006/relationships/hyperlink" Target="http://www.ncbi.nlm.nih.gov/pubmed/1603497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hyperlink" Target="http://www.sciencedirect.com/science/journal/22132198" TargetMode="External"/><Relationship Id="rId7" Type="http://schemas.openxmlformats.org/officeDocument/2006/relationships/hyperlink" Target="mailto:j.c.dejongste@erasmusmc.nl" TargetMode="External"/><Relationship Id="rId2" Type="http://schemas.openxmlformats.org/officeDocument/2006/relationships/hyperlink" Target="http://www.jacionline.org/issue/S0091-6749(09)X0015-1" TargetMode="External"/><Relationship Id="rId1" Type="http://schemas.openxmlformats.org/officeDocument/2006/relationships/slideLayout" Target="../slideLayouts/slideLayout2.xml"/><Relationship Id="rId6" Type="http://schemas.openxmlformats.org/officeDocument/2006/relationships/hyperlink" Target="http://www.sciencedirect.com/science/article/pii/S2213219812000232#aff1" TargetMode="External"/><Relationship Id="rId5" Type="http://schemas.openxmlformats.org/officeDocument/2006/relationships/hyperlink" Target="http://www.sciencedirect.com/science/article/pii/S2213219812000232" TargetMode="External"/><Relationship Id="rId10" Type="http://schemas.openxmlformats.org/officeDocument/2006/relationships/image" Target="../media/image25.gif"/><Relationship Id="rId4" Type="http://schemas.openxmlformats.org/officeDocument/2006/relationships/hyperlink" Target="http://www.sciencedirect.com/science/journal/22132198/1/2" TargetMode="Externa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Paediatric Respiratory Cases</a:t>
            </a:r>
            <a:endParaRPr lang="en-GB" dirty="0"/>
          </a:p>
        </p:txBody>
      </p:sp>
      <p:sp>
        <p:nvSpPr>
          <p:cNvPr id="3" name="Subtitle 2"/>
          <p:cNvSpPr>
            <a:spLocks noGrp="1"/>
          </p:cNvSpPr>
          <p:nvPr>
            <p:ph type="subTitle" idx="1"/>
          </p:nvPr>
        </p:nvSpPr>
        <p:spPr>
          <a:xfrm>
            <a:off x="866441" y="4777379"/>
            <a:ext cx="7401795" cy="1610541"/>
          </a:xfrm>
        </p:spPr>
        <p:txBody>
          <a:bodyPr>
            <a:noAutofit/>
          </a:bodyPr>
          <a:lstStyle/>
          <a:p>
            <a:r>
              <a:rPr lang="en-GB" sz="2400" dirty="0"/>
              <a:t>GP </a:t>
            </a:r>
            <a:r>
              <a:rPr lang="en-GB" sz="2400" dirty="0" smtClean="0"/>
              <a:t>lecture	, FEB </a:t>
            </a:r>
            <a:r>
              <a:rPr lang="en-GB" sz="2400" dirty="0"/>
              <a:t>2015</a:t>
            </a:r>
          </a:p>
          <a:p>
            <a:r>
              <a:rPr lang="en-GB" sz="2400" dirty="0"/>
              <a:t>Sarah Denniston </a:t>
            </a:r>
            <a:endParaRPr lang="en-GB" sz="2400" dirty="0" smtClean="0"/>
          </a:p>
          <a:p>
            <a:r>
              <a:rPr lang="en-GB" sz="2400" dirty="0" smtClean="0"/>
              <a:t>– </a:t>
            </a:r>
            <a:r>
              <a:rPr lang="en-GB" sz="2400" dirty="0"/>
              <a:t>paediatric consultant, HEFT</a:t>
            </a:r>
          </a:p>
        </p:txBody>
      </p:sp>
    </p:spTree>
    <p:extLst>
      <p:ext uri="{BB962C8B-B14F-4D97-AF65-F5344CB8AC3E}">
        <p14:creationId xmlns:p14="http://schemas.microsoft.com/office/powerpoint/2010/main" val="3184868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Primary Ciliary Dyskinesia</a:t>
            </a:r>
            <a:endParaRPr lang="en-GB" dirty="0"/>
          </a:p>
        </p:txBody>
      </p:sp>
      <p:sp>
        <p:nvSpPr>
          <p:cNvPr id="6" name="Content Placeholder 5"/>
          <p:cNvSpPr>
            <a:spLocks noGrp="1"/>
          </p:cNvSpPr>
          <p:nvPr>
            <p:ph idx="1"/>
          </p:nvPr>
        </p:nvSpPr>
        <p:spPr/>
        <p:txBody>
          <a:bodyPr>
            <a:normAutofit/>
          </a:bodyPr>
          <a:lstStyle/>
          <a:p>
            <a:r>
              <a:rPr lang="en-GB" dirty="0" smtClean="0"/>
              <a:t>Rare, AR or de novo</a:t>
            </a:r>
          </a:p>
          <a:p>
            <a:r>
              <a:rPr lang="en-GB" dirty="0" smtClean="0"/>
              <a:t>Higher rate in Pakistan</a:t>
            </a:r>
          </a:p>
          <a:p>
            <a:r>
              <a:rPr lang="en-GB" dirty="0" smtClean="0"/>
              <a:t>Nose, Ears, Chest</a:t>
            </a:r>
            <a:endParaRPr lang="en-GB" dirty="0"/>
          </a:p>
          <a:p>
            <a:r>
              <a:rPr lang="en-GB" dirty="0" smtClean="0"/>
              <a:t>Diagnosis</a:t>
            </a:r>
          </a:p>
          <a:p>
            <a:pPr lvl="1"/>
            <a:r>
              <a:rPr lang="en-GB" dirty="0" smtClean="0"/>
              <a:t>clinical suspicion</a:t>
            </a:r>
          </a:p>
          <a:p>
            <a:pPr lvl="1"/>
            <a:r>
              <a:rPr lang="en-GB" dirty="0" smtClean="0"/>
              <a:t>End nasal NO</a:t>
            </a:r>
          </a:p>
          <a:p>
            <a:pPr lvl="1"/>
            <a:r>
              <a:rPr lang="en-GB" dirty="0" smtClean="0"/>
              <a:t>Ciliary biopsy</a:t>
            </a:r>
          </a:p>
          <a:p>
            <a:pPr lvl="1"/>
            <a:r>
              <a:rPr lang="en-GB" dirty="0" smtClean="0"/>
              <a:t>Genetic testing</a:t>
            </a:r>
          </a:p>
          <a:p>
            <a:pPr marL="0" indent="0">
              <a:buNone/>
            </a:pPr>
            <a:endParaRPr lang="en-GB" dirty="0"/>
          </a:p>
        </p:txBody>
      </p:sp>
    </p:spTree>
    <p:extLst>
      <p:ext uri="{BB962C8B-B14F-4D97-AF65-F5344CB8AC3E}">
        <p14:creationId xmlns:p14="http://schemas.microsoft.com/office/powerpoint/2010/main" val="1856062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4:</a:t>
            </a:r>
            <a:endParaRPr lang="en-GB" dirty="0"/>
          </a:p>
        </p:txBody>
      </p:sp>
      <p:pic>
        <p:nvPicPr>
          <p:cNvPr id="4" name="Content Placeholder 3" descr="66324438.jpg"/>
          <p:cNvPicPr>
            <a:picLocks noGrp="1" noChangeAspect="1"/>
          </p:cNvPicPr>
          <p:nvPr>
            <p:ph idx="1"/>
          </p:nvPr>
        </p:nvPicPr>
        <p:blipFill>
          <a:blip r:embed="rId2" cstate="print"/>
          <a:stretch>
            <a:fillRect/>
          </a:stretch>
        </p:blipFill>
        <p:spPr>
          <a:xfrm>
            <a:off x="2217717" y="2024844"/>
            <a:ext cx="4336688" cy="3673259"/>
          </a:xfrm>
        </p:spPr>
      </p:pic>
      <p:sp>
        <p:nvSpPr>
          <p:cNvPr id="5" name="Rectangle 4"/>
          <p:cNvSpPr/>
          <p:nvPr/>
        </p:nvSpPr>
        <p:spPr>
          <a:xfrm>
            <a:off x="2195736" y="1916832"/>
            <a:ext cx="4590510" cy="378042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2100" dirty="0">
              <a:solidFill>
                <a:schemeClr val="tx1"/>
              </a:solidFill>
            </a:endParaRPr>
          </a:p>
          <a:p>
            <a:r>
              <a:rPr lang="en-GB" sz="2100" dirty="0">
                <a:solidFill>
                  <a:schemeClr val="tx1"/>
                </a:solidFill>
              </a:rPr>
              <a:t>5 yr 8 </a:t>
            </a:r>
            <a:r>
              <a:rPr lang="en-GB" sz="2100" dirty="0" err="1">
                <a:solidFill>
                  <a:schemeClr val="tx1"/>
                </a:solidFill>
              </a:rPr>
              <a:t>mths</a:t>
            </a:r>
            <a:r>
              <a:rPr lang="en-GB" sz="2100" dirty="0">
                <a:solidFill>
                  <a:schemeClr val="tx1"/>
                </a:solidFill>
              </a:rPr>
              <a:t>. </a:t>
            </a:r>
          </a:p>
          <a:p>
            <a:r>
              <a:rPr lang="en-GB" sz="2100" dirty="0">
                <a:solidFill>
                  <a:schemeClr val="tx1"/>
                </a:solidFill>
              </a:rPr>
              <a:t>Recurrent cough and wheeze. </a:t>
            </a:r>
          </a:p>
          <a:p>
            <a:r>
              <a:rPr lang="en-GB" sz="2100" dirty="0">
                <a:solidFill>
                  <a:schemeClr val="tx1"/>
                </a:solidFill>
              </a:rPr>
              <a:t>On </a:t>
            </a:r>
            <a:r>
              <a:rPr lang="en-GB" sz="2100" dirty="0" err="1">
                <a:solidFill>
                  <a:schemeClr val="tx1"/>
                </a:solidFill>
              </a:rPr>
              <a:t>beclomethasone</a:t>
            </a:r>
            <a:r>
              <a:rPr lang="en-GB" sz="2100" dirty="0">
                <a:solidFill>
                  <a:schemeClr val="tx1"/>
                </a:solidFill>
              </a:rPr>
              <a:t> 200mcg </a:t>
            </a:r>
            <a:r>
              <a:rPr lang="en-GB" sz="2100" dirty="0" err="1">
                <a:solidFill>
                  <a:schemeClr val="tx1"/>
                </a:solidFill>
              </a:rPr>
              <a:t>bd</a:t>
            </a:r>
            <a:r>
              <a:rPr lang="en-GB" sz="2100" dirty="0">
                <a:solidFill>
                  <a:schemeClr val="tx1"/>
                </a:solidFill>
              </a:rPr>
              <a:t> and</a:t>
            </a:r>
          </a:p>
          <a:p>
            <a:r>
              <a:rPr lang="en-GB" sz="2100" dirty="0">
                <a:solidFill>
                  <a:schemeClr val="tx1"/>
                </a:solidFill>
              </a:rPr>
              <a:t>Salbutamol PRN</a:t>
            </a:r>
          </a:p>
          <a:p>
            <a:endParaRPr lang="en-GB" sz="2100" dirty="0">
              <a:solidFill>
                <a:schemeClr val="tx1"/>
              </a:solidFill>
            </a:endParaRPr>
          </a:p>
          <a:p>
            <a:r>
              <a:rPr lang="en-GB" sz="2100" dirty="0">
                <a:solidFill>
                  <a:schemeClr val="tx1"/>
                </a:solidFill>
              </a:rPr>
              <a:t>Height and weight 0.4</a:t>
            </a:r>
            <a:r>
              <a:rPr lang="en-GB" sz="2100" baseline="30000" dirty="0">
                <a:solidFill>
                  <a:schemeClr val="tx1"/>
                </a:solidFill>
              </a:rPr>
              <a:t>th</a:t>
            </a:r>
            <a:r>
              <a:rPr lang="en-GB" sz="2100" dirty="0">
                <a:solidFill>
                  <a:schemeClr val="tx1"/>
                </a:solidFill>
              </a:rPr>
              <a:t> centile. </a:t>
            </a:r>
          </a:p>
          <a:p>
            <a:r>
              <a:rPr lang="en-GB" sz="2100" dirty="0">
                <a:solidFill>
                  <a:schemeClr val="tx1"/>
                </a:solidFill>
              </a:rPr>
              <a:t>Clubbed, scattered crackles. </a:t>
            </a:r>
          </a:p>
        </p:txBody>
      </p:sp>
      <p:sp>
        <p:nvSpPr>
          <p:cNvPr id="6" name="Rectangle 5"/>
          <p:cNvSpPr/>
          <p:nvPr/>
        </p:nvSpPr>
        <p:spPr>
          <a:xfrm>
            <a:off x="2249742" y="2024844"/>
            <a:ext cx="648072"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519049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66324438.jpg"/>
          <p:cNvPicPr>
            <a:picLocks noGrp="1" noChangeAspect="1"/>
          </p:cNvPicPr>
          <p:nvPr>
            <p:ph idx="1"/>
          </p:nvPr>
        </p:nvPicPr>
        <p:blipFill>
          <a:blip r:embed="rId3" cstate="print"/>
          <a:stretch>
            <a:fillRect/>
          </a:stretch>
        </p:blipFill>
        <p:spPr>
          <a:xfrm>
            <a:off x="1925706" y="1160321"/>
            <a:ext cx="4628699" cy="4537782"/>
          </a:xfrm>
        </p:spPr>
      </p:pic>
      <p:sp>
        <p:nvSpPr>
          <p:cNvPr id="5" name="Rectangle 4"/>
          <p:cNvSpPr/>
          <p:nvPr/>
        </p:nvSpPr>
        <p:spPr>
          <a:xfrm>
            <a:off x="1925706" y="1160748"/>
            <a:ext cx="648072" cy="37804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731593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DIAGNOSIS </a:t>
            </a:r>
            <a:endParaRPr lang="en-GB" dirty="0"/>
          </a:p>
        </p:txBody>
      </p:sp>
      <p:sp>
        <p:nvSpPr>
          <p:cNvPr id="5" name="Content Placeholder 4"/>
          <p:cNvSpPr>
            <a:spLocks noGrp="1"/>
          </p:cNvSpPr>
          <p:nvPr>
            <p:ph sz="half" idx="1"/>
          </p:nvPr>
        </p:nvSpPr>
        <p:spPr>
          <a:xfrm>
            <a:off x="625642" y="2402682"/>
            <a:ext cx="3499097" cy="3146822"/>
          </a:xfrm>
        </p:spPr>
        <p:txBody>
          <a:bodyPr>
            <a:normAutofit/>
          </a:bodyPr>
          <a:lstStyle/>
          <a:p>
            <a:r>
              <a:rPr lang="en-GB" sz="2250" dirty="0"/>
              <a:t>5 </a:t>
            </a:r>
            <a:r>
              <a:rPr lang="en-GB" sz="2250" dirty="0" err="1"/>
              <a:t>yr</a:t>
            </a:r>
            <a:r>
              <a:rPr lang="en-GB" sz="2250" dirty="0"/>
              <a:t> 8 </a:t>
            </a:r>
            <a:r>
              <a:rPr lang="en-GB" sz="2250" dirty="0" err="1"/>
              <a:t>mths</a:t>
            </a:r>
            <a:r>
              <a:rPr lang="en-GB" sz="2250" dirty="0"/>
              <a:t> </a:t>
            </a:r>
          </a:p>
          <a:p>
            <a:pPr marL="0" indent="0">
              <a:buNone/>
            </a:pPr>
            <a:r>
              <a:rPr lang="en-GB" sz="2250" dirty="0"/>
              <a:t>	(born May 2007)</a:t>
            </a:r>
          </a:p>
          <a:p>
            <a:r>
              <a:rPr lang="en-GB" sz="2250" dirty="0"/>
              <a:t>Recurrent </a:t>
            </a:r>
            <a:r>
              <a:rPr lang="en-GB" sz="2925" dirty="0">
                <a:solidFill>
                  <a:srgbClr val="FF0000"/>
                </a:solidFill>
              </a:rPr>
              <a:t>WET cough</a:t>
            </a:r>
            <a:r>
              <a:rPr lang="en-GB" sz="2250" dirty="0">
                <a:solidFill>
                  <a:srgbClr val="FF0000"/>
                </a:solidFill>
              </a:rPr>
              <a:t> </a:t>
            </a:r>
            <a:r>
              <a:rPr lang="en-GB" sz="2250" dirty="0"/>
              <a:t>and wheeze. </a:t>
            </a:r>
          </a:p>
          <a:p>
            <a:endParaRPr lang="en-GB" sz="2250" dirty="0"/>
          </a:p>
          <a:p>
            <a:endParaRPr lang="en-GB" dirty="0"/>
          </a:p>
        </p:txBody>
      </p:sp>
      <p:pic>
        <p:nvPicPr>
          <p:cNvPr id="7" name="Content Placeholder 3" descr="66324438.jpg"/>
          <p:cNvPicPr>
            <a:picLocks noGrp="1" noChangeAspect="1"/>
          </p:cNvPicPr>
          <p:nvPr>
            <p:ph sz="half" idx="2"/>
          </p:nvPr>
        </p:nvPicPr>
        <p:blipFill>
          <a:blip r:embed="rId2" cstate="print"/>
          <a:stretch>
            <a:fillRect/>
          </a:stretch>
        </p:blipFill>
        <p:spPr>
          <a:xfrm>
            <a:off x="4059765" y="1365161"/>
            <a:ext cx="4741303" cy="4958366"/>
          </a:xfrm>
        </p:spPr>
      </p:pic>
      <p:sp>
        <p:nvSpPr>
          <p:cNvPr id="6" name="TextBox 5"/>
          <p:cNvSpPr txBox="1"/>
          <p:nvPr/>
        </p:nvSpPr>
        <p:spPr>
          <a:xfrm>
            <a:off x="4059765" y="1365161"/>
            <a:ext cx="685800" cy="300082"/>
          </a:xfrm>
          <a:prstGeom prst="rect">
            <a:avLst/>
          </a:prstGeom>
          <a:solidFill>
            <a:schemeClr val="bg1"/>
          </a:solidFill>
        </p:spPr>
        <p:txBody>
          <a:bodyPr wrap="square" rtlCol="0">
            <a:spAutoFit/>
          </a:bodyPr>
          <a:lstStyle/>
          <a:p>
            <a:endParaRPr lang="en-GB" sz="1350" dirty="0"/>
          </a:p>
        </p:txBody>
      </p:sp>
    </p:spTree>
    <p:extLst>
      <p:ext uri="{BB962C8B-B14F-4D97-AF65-F5344CB8AC3E}">
        <p14:creationId xmlns:p14="http://schemas.microsoft.com/office/powerpoint/2010/main" val="2012822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DIAGNOSIS = Cystic Fibrosis </a:t>
            </a:r>
            <a:endParaRPr lang="en-GB" dirty="0"/>
          </a:p>
        </p:txBody>
      </p:sp>
      <p:sp>
        <p:nvSpPr>
          <p:cNvPr id="5" name="Content Placeholder 4"/>
          <p:cNvSpPr>
            <a:spLocks noGrp="1"/>
          </p:cNvSpPr>
          <p:nvPr>
            <p:ph sz="half" idx="1"/>
          </p:nvPr>
        </p:nvSpPr>
        <p:spPr>
          <a:xfrm>
            <a:off x="625642" y="2402682"/>
            <a:ext cx="3499097" cy="3146822"/>
          </a:xfrm>
        </p:spPr>
        <p:txBody>
          <a:bodyPr>
            <a:normAutofit/>
          </a:bodyPr>
          <a:lstStyle/>
          <a:p>
            <a:r>
              <a:rPr lang="en-GB" sz="2250" dirty="0"/>
              <a:t>5 </a:t>
            </a:r>
            <a:r>
              <a:rPr lang="en-GB" sz="2250" dirty="0" err="1"/>
              <a:t>yr</a:t>
            </a:r>
            <a:r>
              <a:rPr lang="en-GB" sz="2250" dirty="0"/>
              <a:t> 8 </a:t>
            </a:r>
            <a:r>
              <a:rPr lang="en-GB" sz="2250" dirty="0" err="1"/>
              <a:t>mths</a:t>
            </a:r>
            <a:r>
              <a:rPr lang="en-GB" sz="2250" dirty="0"/>
              <a:t> </a:t>
            </a:r>
          </a:p>
          <a:p>
            <a:pPr marL="0" indent="0">
              <a:buNone/>
            </a:pPr>
            <a:r>
              <a:rPr lang="en-GB" sz="2250" dirty="0"/>
              <a:t>	(born May 2007)</a:t>
            </a:r>
          </a:p>
          <a:p>
            <a:r>
              <a:rPr lang="en-GB" sz="2250" dirty="0"/>
              <a:t>Recurrent </a:t>
            </a:r>
            <a:r>
              <a:rPr lang="en-GB" sz="2925" dirty="0">
                <a:solidFill>
                  <a:srgbClr val="FF0000"/>
                </a:solidFill>
              </a:rPr>
              <a:t>WET cough</a:t>
            </a:r>
            <a:r>
              <a:rPr lang="en-GB" sz="2250" dirty="0">
                <a:solidFill>
                  <a:srgbClr val="FF0000"/>
                </a:solidFill>
              </a:rPr>
              <a:t> </a:t>
            </a:r>
            <a:r>
              <a:rPr lang="en-GB" sz="2250" dirty="0"/>
              <a:t>and wheeze. </a:t>
            </a:r>
          </a:p>
          <a:p>
            <a:endParaRPr lang="en-GB" sz="2250" dirty="0"/>
          </a:p>
          <a:p>
            <a:endParaRPr lang="en-GB" dirty="0"/>
          </a:p>
        </p:txBody>
      </p:sp>
      <p:pic>
        <p:nvPicPr>
          <p:cNvPr id="7" name="Content Placeholder 3" descr="66324438.jpg"/>
          <p:cNvPicPr>
            <a:picLocks noGrp="1" noChangeAspect="1"/>
          </p:cNvPicPr>
          <p:nvPr>
            <p:ph sz="half" idx="2"/>
          </p:nvPr>
        </p:nvPicPr>
        <p:blipFill>
          <a:blip r:embed="rId2" cstate="print"/>
          <a:stretch>
            <a:fillRect/>
          </a:stretch>
        </p:blipFill>
        <p:spPr>
          <a:xfrm>
            <a:off x="4059765" y="1365161"/>
            <a:ext cx="4741303" cy="4958366"/>
          </a:xfrm>
        </p:spPr>
      </p:pic>
      <p:sp>
        <p:nvSpPr>
          <p:cNvPr id="6" name="TextBox 5"/>
          <p:cNvSpPr txBox="1"/>
          <p:nvPr/>
        </p:nvSpPr>
        <p:spPr>
          <a:xfrm>
            <a:off x="4059765" y="1365161"/>
            <a:ext cx="685800" cy="300082"/>
          </a:xfrm>
          <a:prstGeom prst="rect">
            <a:avLst/>
          </a:prstGeom>
          <a:solidFill>
            <a:schemeClr val="bg1"/>
          </a:solidFill>
        </p:spPr>
        <p:txBody>
          <a:bodyPr wrap="square" rtlCol="0">
            <a:spAutoFit/>
          </a:bodyPr>
          <a:lstStyle/>
          <a:p>
            <a:endParaRPr lang="en-GB" sz="1350" dirty="0"/>
          </a:p>
        </p:txBody>
      </p:sp>
    </p:spTree>
    <p:extLst>
      <p:ext uri="{BB962C8B-B14F-4D97-AF65-F5344CB8AC3E}">
        <p14:creationId xmlns:p14="http://schemas.microsoft.com/office/powerpoint/2010/main" val="1659025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Cystic Fibrosis</a:t>
            </a:r>
            <a:endParaRPr lang="en-GB" dirty="0"/>
          </a:p>
        </p:txBody>
      </p:sp>
      <p:sp>
        <p:nvSpPr>
          <p:cNvPr id="6" name="Content Placeholder 5"/>
          <p:cNvSpPr>
            <a:spLocks noGrp="1"/>
          </p:cNvSpPr>
          <p:nvPr>
            <p:ph idx="1"/>
          </p:nvPr>
        </p:nvSpPr>
        <p:spPr/>
        <p:txBody>
          <a:bodyPr/>
          <a:lstStyle/>
          <a:p>
            <a:r>
              <a:rPr lang="en-GB" dirty="0" smtClean="0"/>
              <a:t>Screening by IRT on new born heel prick sample</a:t>
            </a:r>
          </a:p>
          <a:p>
            <a:r>
              <a:rPr lang="en-GB" dirty="0" smtClean="0"/>
              <a:t>Introduced Autumn 2007</a:t>
            </a:r>
          </a:p>
          <a:p>
            <a:endParaRPr lang="en-GB" dirty="0"/>
          </a:p>
          <a:p>
            <a:r>
              <a:rPr lang="en-GB" dirty="0" smtClean="0"/>
              <a:t>This child also had delayed meconium, distended </a:t>
            </a:r>
            <a:r>
              <a:rPr lang="en-GB" dirty="0" err="1" smtClean="0"/>
              <a:t>abdo</a:t>
            </a:r>
            <a:r>
              <a:rPr lang="en-GB" dirty="0" smtClean="0"/>
              <a:t>, rectal prolapse, poor growth, and WET cough</a:t>
            </a:r>
            <a:endParaRPr lang="en-GB" dirty="0"/>
          </a:p>
        </p:txBody>
      </p:sp>
    </p:spTree>
    <p:extLst>
      <p:ext uri="{BB962C8B-B14F-4D97-AF65-F5344CB8AC3E}">
        <p14:creationId xmlns:p14="http://schemas.microsoft.com/office/powerpoint/2010/main" val="3358085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lgn="ctr">
              <a:buNone/>
            </a:pPr>
            <a:r>
              <a:rPr lang="en-GB" sz="6000" dirty="0">
                <a:solidFill>
                  <a:srgbClr val="FF0000"/>
                </a:solidFill>
              </a:rPr>
              <a:t>All wheeze is </a:t>
            </a:r>
          </a:p>
          <a:p>
            <a:pPr marL="0" indent="0" algn="ctr">
              <a:buNone/>
            </a:pPr>
            <a:endParaRPr lang="en-GB" sz="825" dirty="0">
              <a:solidFill>
                <a:srgbClr val="FF0000"/>
              </a:solidFill>
            </a:endParaRPr>
          </a:p>
          <a:p>
            <a:pPr marL="0" indent="0" algn="ctr">
              <a:buNone/>
            </a:pPr>
            <a:r>
              <a:rPr lang="en-GB" sz="6000" dirty="0">
                <a:solidFill>
                  <a:srgbClr val="FF0000"/>
                </a:solidFill>
              </a:rPr>
              <a:t>not asthma</a:t>
            </a:r>
          </a:p>
        </p:txBody>
      </p:sp>
    </p:spTree>
    <p:extLst>
      <p:ext uri="{BB962C8B-B14F-4D97-AF65-F5344CB8AC3E}">
        <p14:creationId xmlns:p14="http://schemas.microsoft.com/office/powerpoint/2010/main" val="182097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lgn="ctr">
              <a:buNone/>
            </a:pPr>
            <a:r>
              <a:rPr lang="en-GB" sz="6000" dirty="0">
                <a:solidFill>
                  <a:srgbClr val="FF0000"/>
                </a:solidFill>
              </a:rPr>
              <a:t>WET cough is </a:t>
            </a:r>
          </a:p>
          <a:p>
            <a:pPr marL="0" indent="0" algn="ctr">
              <a:buNone/>
            </a:pPr>
            <a:endParaRPr lang="en-GB" sz="825" dirty="0">
              <a:solidFill>
                <a:srgbClr val="FF0000"/>
              </a:solidFill>
            </a:endParaRPr>
          </a:p>
          <a:p>
            <a:pPr marL="0" indent="0" algn="ctr">
              <a:buNone/>
            </a:pPr>
            <a:r>
              <a:rPr lang="en-GB" sz="6000" dirty="0">
                <a:solidFill>
                  <a:srgbClr val="FF0000"/>
                </a:solidFill>
              </a:rPr>
              <a:t>NOT asthma</a:t>
            </a:r>
          </a:p>
        </p:txBody>
      </p:sp>
    </p:spTree>
    <p:extLst>
      <p:ext uri="{BB962C8B-B14F-4D97-AF65-F5344CB8AC3E}">
        <p14:creationId xmlns:p14="http://schemas.microsoft.com/office/powerpoint/2010/main" val="1856452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What about….</a:t>
            </a:r>
            <a:endParaRPr lang="en-GB" dirty="0"/>
          </a:p>
        </p:txBody>
      </p:sp>
      <p:sp>
        <p:nvSpPr>
          <p:cNvPr id="3" name="Content Placeholder 2"/>
          <p:cNvSpPr>
            <a:spLocks noGrp="1"/>
          </p:cNvSpPr>
          <p:nvPr>
            <p:ph idx="1"/>
          </p:nvPr>
        </p:nvSpPr>
        <p:spPr/>
        <p:txBody>
          <a:bodyPr>
            <a:normAutofit lnSpcReduction="10000"/>
          </a:bodyPr>
          <a:lstStyle/>
          <a:p>
            <a:r>
              <a:rPr lang="en-GB" dirty="0" smtClean="0"/>
              <a:t>Viral induced wheeze?</a:t>
            </a:r>
          </a:p>
          <a:p>
            <a:r>
              <a:rPr lang="en-GB" dirty="0" smtClean="0"/>
              <a:t>Viral exacerbations of asthma?</a:t>
            </a:r>
          </a:p>
          <a:p>
            <a:endParaRPr lang="en-GB" dirty="0"/>
          </a:p>
          <a:p>
            <a:r>
              <a:rPr lang="en-GB" dirty="0" smtClean="0"/>
              <a:t>Bronchodilators and steroids can be targeted at DRY cough and associated wheeze</a:t>
            </a:r>
          </a:p>
          <a:p>
            <a:endParaRPr lang="en-GB" dirty="0"/>
          </a:p>
          <a:p>
            <a:r>
              <a:rPr lang="en-GB" dirty="0" smtClean="0"/>
              <a:t>Wheeze with WET cough is likely due to secretions.</a:t>
            </a:r>
            <a:endParaRPr lang="en-GB" dirty="0"/>
          </a:p>
        </p:txBody>
      </p:sp>
    </p:spTree>
    <p:extLst>
      <p:ext uri="{BB962C8B-B14F-4D97-AF65-F5344CB8AC3E}">
        <p14:creationId xmlns:p14="http://schemas.microsoft.com/office/powerpoint/2010/main" val="1194260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lgn="ctr">
              <a:buNone/>
            </a:pPr>
            <a:r>
              <a:rPr lang="en-GB" sz="6000" dirty="0">
                <a:solidFill>
                  <a:srgbClr val="FF0000"/>
                </a:solidFill>
              </a:rPr>
              <a:t>WET cough is </a:t>
            </a:r>
          </a:p>
          <a:p>
            <a:pPr marL="0" indent="0" algn="ctr">
              <a:buNone/>
            </a:pPr>
            <a:endParaRPr lang="en-GB" sz="825" dirty="0">
              <a:solidFill>
                <a:srgbClr val="FF0000"/>
              </a:solidFill>
            </a:endParaRPr>
          </a:p>
          <a:p>
            <a:pPr marL="0" indent="0" algn="ctr">
              <a:buNone/>
            </a:pPr>
            <a:r>
              <a:rPr lang="en-GB" sz="6000" dirty="0">
                <a:solidFill>
                  <a:srgbClr val="FF0000"/>
                </a:solidFill>
              </a:rPr>
              <a:t>NOT asthma</a:t>
            </a:r>
          </a:p>
        </p:txBody>
      </p:sp>
    </p:spTree>
    <p:extLst>
      <p:ext uri="{BB962C8B-B14F-4D97-AF65-F5344CB8AC3E}">
        <p14:creationId xmlns:p14="http://schemas.microsoft.com/office/powerpoint/2010/main" val="824197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p:txBody>
          <a:bodyPr>
            <a:normAutofit/>
          </a:bodyPr>
          <a:lstStyle/>
          <a:p>
            <a:r>
              <a:rPr lang="en-GB" dirty="0" smtClean="0"/>
              <a:t>Asthma</a:t>
            </a:r>
          </a:p>
          <a:p>
            <a:pPr lvl="1"/>
            <a:r>
              <a:rPr lang="en-GB" dirty="0" smtClean="0"/>
              <a:t>Wet cough is NOT asthma (case 1-4)</a:t>
            </a:r>
          </a:p>
          <a:p>
            <a:pPr lvl="1"/>
            <a:r>
              <a:rPr lang="en-GB" dirty="0" smtClean="0"/>
              <a:t>All that wheezes is NOT asthma</a:t>
            </a:r>
          </a:p>
          <a:p>
            <a:pPr lvl="1"/>
            <a:r>
              <a:rPr lang="en-GB" dirty="0" smtClean="0"/>
              <a:t>What IS asthma?</a:t>
            </a:r>
          </a:p>
          <a:p>
            <a:pPr lvl="1"/>
            <a:r>
              <a:rPr lang="en-GB" dirty="0" smtClean="0"/>
              <a:t>NOT all DRY cough is asthma</a:t>
            </a:r>
          </a:p>
          <a:p>
            <a:pPr marL="0" indent="0">
              <a:buNone/>
            </a:pPr>
            <a:endParaRPr lang="en-GB" dirty="0" smtClean="0"/>
          </a:p>
          <a:p>
            <a:r>
              <a:rPr lang="en-GB" dirty="0" err="1" smtClean="0"/>
              <a:t>DDx</a:t>
            </a:r>
            <a:r>
              <a:rPr lang="en-GB" dirty="0" smtClean="0"/>
              <a:t> </a:t>
            </a:r>
            <a:r>
              <a:rPr lang="en-GB" dirty="0"/>
              <a:t>and assessment of </a:t>
            </a:r>
            <a:r>
              <a:rPr lang="en-GB" dirty="0" smtClean="0"/>
              <a:t>stridor (case 5)</a:t>
            </a:r>
          </a:p>
          <a:p>
            <a:endParaRPr lang="en-GB" dirty="0"/>
          </a:p>
        </p:txBody>
      </p:sp>
    </p:spTree>
    <p:extLst>
      <p:ext uri="{BB962C8B-B14F-4D97-AF65-F5344CB8AC3E}">
        <p14:creationId xmlns:p14="http://schemas.microsoft.com/office/powerpoint/2010/main" val="1838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Asthma</a:t>
            </a:r>
            <a:endParaRPr lang="en-GB" dirty="0"/>
          </a:p>
        </p:txBody>
      </p:sp>
      <p:sp>
        <p:nvSpPr>
          <p:cNvPr id="3" name="Content Placeholder 2"/>
          <p:cNvSpPr>
            <a:spLocks noGrp="1"/>
          </p:cNvSpPr>
          <p:nvPr>
            <p:ph idx="1"/>
          </p:nvPr>
        </p:nvSpPr>
        <p:spPr/>
        <p:txBody>
          <a:bodyPr/>
          <a:lstStyle/>
          <a:p>
            <a:endParaRPr lang="en-GB" dirty="0"/>
          </a:p>
          <a:p>
            <a:endParaRPr lang="en-GB" dirty="0"/>
          </a:p>
          <a:p>
            <a:r>
              <a:rPr lang="en-GB" dirty="0" smtClean="0"/>
              <a:t>What IS asthma?</a:t>
            </a:r>
          </a:p>
          <a:p>
            <a:endParaRPr lang="en-GB" dirty="0"/>
          </a:p>
          <a:p>
            <a:r>
              <a:rPr lang="en-GB" dirty="0" smtClean="0"/>
              <a:t>NOT all </a:t>
            </a:r>
            <a:r>
              <a:rPr lang="en-GB" dirty="0"/>
              <a:t>dry cough is </a:t>
            </a:r>
            <a:r>
              <a:rPr lang="en-GB" dirty="0" smtClean="0"/>
              <a:t>asthma</a:t>
            </a:r>
            <a:endParaRPr lang="en-GB" dirty="0"/>
          </a:p>
          <a:p>
            <a:endParaRPr lang="en-GB" dirty="0" smtClean="0"/>
          </a:p>
          <a:p>
            <a:endParaRPr lang="en-GB" dirty="0"/>
          </a:p>
        </p:txBody>
      </p:sp>
    </p:spTree>
    <p:extLst>
      <p:ext uri="{BB962C8B-B14F-4D97-AF65-F5344CB8AC3E}">
        <p14:creationId xmlns:p14="http://schemas.microsoft.com/office/powerpoint/2010/main" val="3329031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27" y="1788282"/>
            <a:ext cx="8238624" cy="1696259"/>
          </a:xfrm>
        </p:spPr>
        <p:txBody>
          <a:bodyPr>
            <a:normAutofit fontScale="90000"/>
          </a:bodyPr>
          <a:lstStyle/>
          <a:p>
            <a:r>
              <a:rPr lang="en-GB" sz="4000" u="sng" dirty="0" smtClean="0"/>
              <a:t>Chronic</a:t>
            </a:r>
            <a:br>
              <a:rPr lang="en-GB" sz="4000" u="sng" dirty="0" smtClean="0"/>
            </a:br>
            <a:r>
              <a:rPr lang="en-GB" sz="4000" u="sng" dirty="0" smtClean="0"/>
              <a:t>cough</a:t>
            </a:r>
            <a:br>
              <a:rPr lang="en-GB" sz="4000" u="sng" dirty="0" smtClean="0"/>
            </a:br>
            <a:r>
              <a:rPr lang="en-GB" sz="4000" u="sng" dirty="0" smtClean="0"/>
              <a:t>BTS</a:t>
            </a:r>
            <a:r>
              <a:rPr lang="en-GB" u="sng" dirty="0" smtClean="0"/>
              <a:t/>
            </a:r>
            <a:br>
              <a:rPr lang="en-GB" u="sng" dirty="0" smtClean="0"/>
            </a:br>
            <a:endParaRPr lang="en-GB" u="sng" dirty="0"/>
          </a:p>
        </p:txBody>
      </p:sp>
      <p:pic>
        <p:nvPicPr>
          <p:cNvPr id="4" name="Content Placeholder 3" descr="cough2.jpg"/>
          <p:cNvPicPr>
            <a:picLocks noGrp="1" noChangeAspect="1"/>
          </p:cNvPicPr>
          <p:nvPr>
            <p:ph idx="1"/>
          </p:nvPr>
        </p:nvPicPr>
        <p:blipFill>
          <a:blip r:embed="rId3" cstate="print"/>
          <a:stretch>
            <a:fillRect/>
          </a:stretch>
        </p:blipFill>
        <p:spPr>
          <a:xfrm>
            <a:off x="2179644" y="978794"/>
            <a:ext cx="6850862" cy="5754027"/>
          </a:xfrm>
        </p:spPr>
      </p:pic>
      <p:sp>
        <p:nvSpPr>
          <p:cNvPr id="7" name="Oval 6"/>
          <p:cNvSpPr/>
          <p:nvPr/>
        </p:nvSpPr>
        <p:spPr>
          <a:xfrm>
            <a:off x="5393220" y="883008"/>
            <a:ext cx="1836204" cy="7355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301141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asthma?</a:t>
            </a:r>
            <a:endParaRPr lang="en-GB" dirty="0"/>
          </a:p>
        </p:txBody>
      </p:sp>
      <p:sp>
        <p:nvSpPr>
          <p:cNvPr id="3" name="Content Placeholder 2"/>
          <p:cNvSpPr>
            <a:spLocks noGrp="1"/>
          </p:cNvSpPr>
          <p:nvPr>
            <p:ph idx="1"/>
          </p:nvPr>
        </p:nvSpPr>
        <p:spPr>
          <a:xfrm>
            <a:off x="484584" y="2144629"/>
            <a:ext cx="8214248" cy="3404937"/>
          </a:xfrm>
        </p:spPr>
        <p:txBody>
          <a:bodyPr>
            <a:normAutofit fontScale="77500" lnSpcReduction="20000"/>
          </a:bodyPr>
          <a:lstStyle/>
          <a:p>
            <a:r>
              <a:rPr lang="en-GB" dirty="0" smtClean="0"/>
              <a:t>Asthma = episodic reversible airways narrowing characterised by wheeze and DRY cough with bronchoconstriction and inflammation.</a:t>
            </a:r>
          </a:p>
          <a:p>
            <a:endParaRPr lang="en-GB" dirty="0" smtClean="0"/>
          </a:p>
          <a:p>
            <a:r>
              <a:rPr lang="en-GB" dirty="0" smtClean="0"/>
              <a:t>BTS/Sign 2008: Central </a:t>
            </a:r>
            <a:r>
              <a:rPr lang="en-GB" dirty="0"/>
              <a:t>to all definitions is the presence of symptoms (more than one of wheeze, breathlessness, chest tightness, cough) and of variable airflow obstruction. More recent descriptions of asthma in children and in adults have included airway hyper-responsiveness and airway inflammation as components of the disease. </a:t>
            </a:r>
          </a:p>
        </p:txBody>
      </p:sp>
    </p:spTree>
    <p:extLst>
      <p:ext uri="{BB962C8B-B14F-4D97-AF65-F5344CB8AC3E}">
        <p14:creationId xmlns:p14="http://schemas.microsoft.com/office/powerpoint/2010/main" val="1713168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52" y="220898"/>
            <a:ext cx="7055380" cy="1400530"/>
          </a:xfrm>
        </p:spPr>
        <p:txBody>
          <a:bodyPr/>
          <a:lstStyle/>
          <a:p>
            <a:r>
              <a:rPr lang="en-GB" dirty="0" smtClean="0"/>
              <a:t>PIAMA - Netherlands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9007889"/>
              </p:ext>
            </p:extLst>
          </p:nvPr>
        </p:nvGraphicFramePr>
        <p:xfrm>
          <a:off x="115909" y="1081824"/>
          <a:ext cx="8883714" cy="5661636"/>
        </p:xfrm>
        <a:graphic>
          <a:graphicData uri="http://schemas.openxmlformats.org/drawingml/2006/table">
            <a:tbl>
              <a:tblPr/>
              <a:tblGrid>
                <a:gridCol w="835627"/>
                <a:gridCol w="3689365"/>
                <a:gridCol w="1579591"/>
                <a:gridCol w="1615221"/>
                <a:gridCol w="1163910"/>
              </a:tblGrid>
              <a:tr h="889445">
                <a:tc gridSpan="2">
                  <a:txBody>
                    <a:bodyPr/>
                    <a:lstStyle/>
                    <a:p>
                      <a:pPr algn="l" fontAlgn="b"/>
                      <a:r>
                        <a:rPr lang="en-GB" sz="2000" baseline="0" dirty="0" smtClean="0">
                          <a:solidFill>
                            <a:schemeClr val="bg1"/>
                          </a:solidFill>
                          <a:effectLst/>
                        </a:rPr>
                        <a:t>PIAMA</a:t>
                      </a:r>
                    </a:p>
                    <a:p>
                      <a:pPr algn="l" fontAlgn="b"/>
                      <a:endParaRPr lang="en-GB" sz="1600" baseline="0" dirty="0" smtClean="0">
                        <a:solidFill>
                          <a:schemeClr val="bg1"/>
                        </a:solidFill>
                        <a:effectLst/>
                      </a:endParaRPr>
                    </a:p>
                    <a:p>
                      <a:pPr algn="l" fontAlgn="b"/>
                      <a:r>
                        <a:rPr lang="en-GB" sz="1600" baseline="0" dirty="0" smtClean="0">
                          <a:solidFill>
                            <a:schemeClr val="bg1"/>
                          </a:solidFill>
                          <a:effectLst/>
                        </a:rPr>
                        <a:t>Predictor </a:t>
                      </a:r>
                      <a:r>
                        <a:rPr lang="en-GB" sz="1600" baseline="0" dirty="0">
                          <a:solidFill>
                            <a:schemeClr val="bg1"/>
                          </a:solidFill>
                          <a:effectLst/>
                        </a:rPr>
                        <a:t>variable</a:t>
                      </a:r>
                    </a:p>
                  </a:txBody>
                  <a:tcPr marL="22625" marR="22625" marT="22625" marB="2262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B9CADC"/>
                    </a:solidFill>
                  </a:tcPr>
                </a:tc>
                <a:tc hMerge="1">
                  <a:txBody>
                    <a:bodyPr/>
                    <a:lstStyle/>
                    <a:p>
                      <a:endParaRPr lang="en-GB"/>
                    </a:p>
                  </a:txBody>
                  <a:tcPr/>
                </a:tc>
                <a:tc>
                  <a:txBody>
                    <a:bodyPr/>
                    <a:lstStyle/>
                    <a:p>
                      <a:pPr algn="l" fontAlgn="b"/>
                      <a:r>
                        <a:rPr lang="en-GB" sz="1600" baseline="0" dirty="0">
                          <a:solidFill>
                            <a:schemeClr val="bg1"/>
                          </a:solidFill>
                          <a:effectLst/>
                        </a:rPr>
                        <a:t>Before validation, OR (95% CI)</a:t>
                      </a:r>
                    </a:p>
                  </a:txBody>
                  <a:tcPr marL="22625" marR="22625" marT="22625" marB="2262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B9CADC"/>
                    </a:solidFill>
                  </a:tcPr>
                </a:tc>
                <a:tc>
                  <a:txBody>
                    <a:bodyPr/>
                    <a:lstStyle/>
                    <a:p>
                      <a:pPr algn="l" fontAlgn="b"/>
                      <a:r>
                        <a:rPr lang="en-GB" sz="1600" baseline="0" dirty="0">
                          <a:solidFill>
                            <a:schemeClr val="bg1"/>
                          </a:solidFill>
                          <a:effectLst/>
                        </a:rPr>
                        <a:t>After validation, OR (95% CI)</a:t>
                      </a:r>
                    </a:p>
                  </a:txBody>
                  <a:tcPr marL="22625" marR="22625" marT="22625" marB="2262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B9CADC"/>
                    </a:solidFill>
                  </a:tcPr>
                </a:tc>
                <a:tc>
                  <a:txBody>
                    <a:bodyPr/>
                    <a:lstStyle/>
                    <a:p>
                      <a:pPr algn="l" fontAlgn="b"/>
                      <a:r>
                        <a:rPr lang="en-GB" sz="1600" baseline="0" dirty="0">
                          <a:solidFill>
                            <a:schemeClr val="bg1"/>
                          </a:solidFill>
                          <a:effectLst/>
                        </a:rPr>
                        <a:t>Points in prediction score‖</a:t>
                      </a:r>
                    </a:p>
                  </a:txBody>
                  <a:tcPr marL="22625" marR="22625" marT="22625" marB="2262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B9CADC"/>
                    </a:solidFill>
                  </a:tcPr>
                </a:tc>
              </a:tr>
              <a:tr h="296143">
                <a:tc>
                  <a:txBody>
                    <a:bodyPr/>
                    <a:lstStyle/>
                    <a:p>
                      <a:pPr algn="l" fontAlgn="t"/>
                      <a:r>
                        <a:rPr lang="en-GB" sz="1600" baseline="0" dirty="0">
                          <a:solidFill>
                            <a:schemeClr val="bg1"/>
                          </a:solidFill>
                          <a:effectLst/>
                        </a:rPr>
                        <a:t>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Male sex</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1.7 (1.3-2.3)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1.6 (1.2-2.1)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4.6</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308877">
                <a:tc>
                  <a:txBody>
                    <a:bodyPr/>
                    <a:lstStyle/>
                    <a:p>
                      <a:pPr algn="l" fontAlgn="t"/>
                      <a:r>
                        <a:rPr lang="en-GB" sz="1600" baseline="0">
                          <a:solidFill>
                            <a:schemeClr val="bg1"/>
                          </a:solidFill>
                          <a:effectLst/>
                        </a:rPr>
                        <a:t>2</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err="1">
                          <a:solidFill>
                            <a:schemeClr val="bg1"/>
                          </a:solidFill>
                          <a:effectLst/>
                        </a:rPr>
                        <a:t>Postterm</a:t>
                      </a:r>
                      <a:r>
                        <a:rPr lang="en-GB" sz="1600" baseline="0" dirty="0">
                          <a:solidFill>
                            <a:schemeClr val="bg1"/>
                          </a:solidFill>
                          <a:effectLst/>
                        </a:rPr>
                        <a:t> delivery</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a:solidFill>
                            <a:schemeClr val="bg1"/>
                          </a:solidFill>
                          <a:effectLst/>
                        </a:rPr>
                        <a:t>2.3 (1.3-4.0)</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a:solidFill>
                            <a:schemeClr val="bg1"/>
                          </a:solidFill>
                          <a:effectLst/>
                        </a:rPr>
                        <a:t>2.1 (1.2-3.6)</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a:solidFill>
                            <a:schemeClr val="bg1"/>
                          </a:solidFill>
                          <a:effectLst/>
                        </a:rPr>
                        <a:t>7.3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467707">
                <a:tc>
                  <a:txBody>
                    <a:bodyPr/>
                    <a:lstStyle/>
                    <a:p>
                      <a:pPr algn="l" fontAlgn="t"/>
                      <a:r>
                        <a:rPr lang="en-GB" sz="1600" baseline="0">
                          <a:solidFill>
                            <a:schemeClr val="bg1"/>
                          </a:solidFill>
                          <a:effectLst/>
                        </a:rPr>
                        <a:t>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a:solidFill>
                            <a:schemeClr val="bg1"/>
                          </a:solidFill>
                          <a:effectLst/>
                        </a:rPr>
                        <a:t>Medium/low parental education</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a:solidFill>
                            <a:schemeClr val="bg1"/>
                          </a:solidFill>
                          <a:effectLst/>
                        </a:rPr>
                        <a:t>1.6 (1.1-2.3)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1.5 (1.1-2.2)</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4.2</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548501">
                <a:tc>
                  <a:txBody>
                    <a:bodyPr/>
                    <a:lstStyle/>
                    <a:p>
                      <a:pPr algn="l" fontAlgn="t"/>
                      <a:r>
                        <a:rPr lang="en-GB" sz="1600" baseline="0">
                          <a:solidFill>
                            <a:schemeClr val="bg1"/>
                          </a:solidFill>
                          <a:effectLst/>
                        </a:rPr>
                        <a:t>4</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Inhalation medication, parent(s)</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2.4 (1.8-3.3)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2.2 (1.6-3.0)</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a:solidFill>
                            <a:schemeClr val="bg1"/>
                          </a:solidFill>
                          <a:effectLst/>
                        </a:rPr>
                        <a:t>7.7</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296143">
                <a:tc>
                  <a:txBody>
                    <a:bodyPr/>
                    <a:lstStyle/>
                    <a:p>
                      <a:pPr algn="l" fontAlgn="t"/>
                      <a:r>
                        <a:rPr lang="en-GB" sz="1600" baseline="0">
                          <a:solidFill>
                            <a:schemeClr val="bg1"/>
                          </a:solidFill>
                          <a:effectLst/>
                        </a:rPr>
                        <a:t>5</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gridSpan="4">
                  <a:txBody>
                    <a:bodyPr/>
                    <a:lstStyle/>
                    <a:p>
                      <a:pPr algn="l" fontAlgn="t"/>
                      <a:r>
                        <a:rPr lang="en-GB" sz="1600" baseline="0" dirty="0">
                          <a:solidFill>
                            <a:schemeClr val="bg1"/>
                          </a:solidFill>
                          <a:effectLst/>
                        </a:rPr>
                        <a:t>Wheezing frequency†</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296143">
                <a:tc>
                  <a:txBody>
                    <a:bodyPr/>
                    <a:lstStyle/>
                    <a:p>
                      <a:pPr algn="l" fontAlgn="t"/>
                      <a:endParaRPr lang="en-GB" sz="1600" baseline="0">
                        <a:solidFill>
                          <a:schemeClr val="bg1"/>
                        </a:solidFill>
                        <a:effectLst/>
                      </a:endParaRP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a:solidFill>
                            <a:schemeClr val="bg1"/>
                          </a:solidFill>
                          <a:effectLst/>
                        </a:rPr>
                        <a:t> 1-3 times/y</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1.6 (1.1-2.3)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1.5 (1.1-2.1)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4.2</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296143">
                <a:tc>
                  <a:txBody>
                    <a:bodyPr/>
                    <a:lstStyle/>
                    <a:p>
                      <a:pPr algn="l" fontAlgn="t"/>
                      <a:endParaRPr lang="en-GB" sz="1600" baseline="0" dirty="0">
                        <a:solidFill>
                          <a:schemeClr val="bg1"/>
                        </a:solidFill>
                        <a:effectLst/>
                      </a:endParaRP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 ≥4 times/y</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a:solidFill>
                            <a:schemeClr val="bg1"/>
                          </a:solidFill>
                          <a:effectLst/>
                        </a:rPr>
                        <a:t>2.8 (1.9-4.2)</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2.5 (1.7-3.6)</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a:solidFill>
                            <a:schemeClr val="bg1"/>
                          </a:solidFill>
                          <a:effectLst/>
                        </a:rPr>
                        <a:t>9.1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525125">
                <a:tc>
                  <a:txBody>
                    <a:bodyPr/>
                    <a:lstStyle/>
                    <a:p>
                      <a:pPr algn="l" fontAlgn="t"/>
                      <a:r>
                        <a:rPr lang="en-GB" sz="1600" baseline="0">
                          <a:solidFill>
                            <a:schemeClr val="bg1"/>
                          </a:solidFill>
                          <a:effectLst/>
                        </a:rPr>
                        <a:t>6</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3"/>
                    </a:solidFill>
                  </a:tcPr>
                </a:tc>
                <a:tc>
                  <a:txBody>
                    <a:bodyPr/>
                    <a:lstStyle/>
                    <a:p>
                      <a:pPr algn="l" fontAlgn="t"/>
                      <a:r>
                        <a:rPr lang="en-GB" sz="1600" baseline="0" dirty="0">
                          <a:solidFill>
                            <a:schemeClr val="bg1"/>
                          </a:solidFill>
                          <a:effectLst/>
                        </a:rPr>
                        <a:t>Wheezing/</a:t>
                      </a:r>
                      <a:r>
                        <a:rPr lang="en-GB" sz="1600" baseline="0" dirty="0" err="1">
                          <a:solidFill>
                            <a:schemeClr val="bg1"/>
                          </a:solidFill>
                          <a:effectLst/>
                        </a:rPr>
                        <a:t>dyspnea</a:t>
                      </a:r>
                      <a:r>
                        <a:rPr lang="en-GB" sz="1600" baseline="0" dirty="0">
                          <a:solidFill>
                            <a:schemeClr val="bg1"/>
                          </a:solidFill>
                          <a:effectLst/>
                        </a:rPr>
                        <a:t> apart from colds‡</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3"/>
                    </a:solidFill>
                  </a:tcPr>
                </a:tc>
                <a:tc>
                  <a:txBody>
                    <a:bodyPr/>
                    <a:lstStyle/>
                    <a:p>
                      <a:pPr algn="l" fontAlgn="t"/>
                      <a:r>
                        <a:rPr lang="en-GB" sz="1600" baseline="0" dirty="0">
                          <a:solidFill>
                            <a:schemeClr val="bg1"/>
                          </a:solidFill>
                          <a:effectLst/>
                        </a:rPr>
                        <a:t>2.3 (1.3-4.1)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3"/>
                    </a:solidFill>
                  </a:tcPr>
                </a:tc>
                <a:tc>
                  <a:txBody>
                    <a:bodyPr/>
                    <a:lstStyle/>
                    <a:p>
                      <a:pPr algn="l" fontAlgn="t"/>
                      <a:r>
                        <a:rPr lang="en-GB" sz="1600" baseline="0" dirty="0">
                          <a:solidFill>
                            <a:schemeClr val="bg1"/>
                          </a:solidFill>
                          <a:effectLst/>
                        </a:rPr>
                        <a:t>2.0 (1.1-3.7)</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3"/>
                    </a:solidFill>
                  </a:tcPr>
                </a:tc>
                <a:tc>
                  <a:txBody>
                    <a:bodyPr/>
                    <a:lstStyle/>
                    <a:p>
                      <a:pPr algn="l" fontAlgn="t"/>
                      <a:r>
                        <a:rPr lang="en-GB" sz="1600" baseline="0" dirty="0">
                          <a:solidFill>
                            <a:schemeClr val="bg1"/>
                          </a:solidFill>
                          <a:effectLst/>
                        </a:rPr>
                        <a:t>7.1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3"/>
                    </a:solidFill>
                  </a:tcPr>
                </a:tc>
              </a:tr>
              <a:tr h="296143">
                <a:tc>
                  <a:txBody>
                    <a:bodyPr/>
                    <a:lstStyle/>
                    <a:p>
                      <a:pPr algn="l" fontAlgn="t"/>
                      <a:r>
                        <a:rPr lang="en-GB" sz="1600" baseline="0">
                          <a:solidFill>
                            <a:schemeClr val="bg1"/>
                          </a:solidFill>
                          <a:effectLst/>
                        </a:rPr>
                        <a:t>7</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gridSpan="4">
                  <a:txBody>
                    <a:bodyPr/>
                    <a:lstStyle/>
                    <a:p>
                      <a:pPr algn="l" fontAlgn="t"/>
                      <a:r>
                        <a:rPr lang="en-GB" sz="1600" baseline="0" dirty="0">
                          <a:solidFill>
                            <a:schemeClr val="bg1"/>
                          </a:solidFill>
                          <a:effectLst/>
                        </a:rPr>
                        <a:t>Serious infections†</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296143">
                <a:tc>
                  <a:txBody>
                    <a:bodyPr/>
                    <a:lstStyle/>
                    <a:p>
                      <a:pPr algn="l" fontAlgn="t"/>
                      <a:endParaRPr lang="en-GB" sz="1600" baseline="0">
                        <a:solidFill>
                          <a:schemeClr val="bg1"/>
                        </a:solidFill>
                        <a:effectLst/>
                      </a:endParaRP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a:solidFill>
                            <a:schemeClr val="bg1"/>
                          </a:solidFill>
                          <a:effectLst/>
                        </a:rPr>
                        <a:t> 1-2 times/y</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1.7 (1.3-2.2)</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1.6 (1.2-2.1)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4.6</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296143">
                <a:tc>
                  <a:txBody>
                    <a:bodyPr/>
                    <a:lstStyle/>
                    <a:p>
                      <a:pPr algn="l" fontAlgn="t"/>
                      <a:endParaRPr lang="en-GB" sz="1600" baseline="0">
                        <a:solidFill>
                          <a:schemeClr val="bg1"/>
                        </a:solidFill>
                        <a:effectLst/>
                      </a:endParaRP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 ≥3 times/y</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a:solidFill>
                            <a:schemeClr val="bg1"/>
                          </a:solidFill>
                          <a:effectLst/>
                        </a:rPr>
                        <a:t>2.2 (1.4-3.3)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a:solidFill>
                            <a:schemeClr val="bg1"/>
                          </a:solidFill>
                          <a:effectLst/>
                        </a:rPr>
                        <a:t>2.0 (1.3-3.0)</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a:solidFill>
                            <a:schemeClr val="bg1"/>
                          </a:solidFill>
                          <a:effectLst/>
                        </a:rPr>
                        <a:t>6.9</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545032">
                <a:tc>
                  <a:txBody>
                    <a:bodyPr/>
                    <a:lstStyle/>
                    <a:p>
                      <a:pPr algn="l" fontAlgn="t"/>
                      <a:r>
                        <a:rPr lang="en-GB" sz="1600" baseline="0">
                          <a:solidFill>
                            <a:schemeClr val="bg1"/>
                          </a:solidFill>
                          <a:effectLst/>
                        </a:rPr>
                        <a:t>8</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Doctor's diagnosis of eczema and eczematous </a:t>
                      </a:r>
                      <a:r>
                        <a:rPr lang="en-GB" sz="1600" baseline="0" dirty="0" smtClean="0">
                          <a:solidFill>
                            <a:schemeClr val="bg1"/>
                          </a:solidFill>
                          <a:effectLst/>
                        </a:rPr>
                        <a:t>rash</a:t>
                      </a:r>
                      <a:endParaRPr lang="en-GB" sz="1600" baseline="0" dirty="0">
                        <a:solidFill>
                          <a:schemeClr val="bg1"/>
                        </a:solidFill>
                        <a:effectLst/>
                      </a:endParaRP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a:solidFill>
                            <a:schemeClr val="bg1"/>
                          </a:solidFill>
                          <a:effectLst/>
                        </a:rPr>
                        <a:t>2.6 (1.9-3.5)</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2.3 (1.7-3.1)</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baseline="0" dirty="0">
                          <a:solidFill>
                            <a:schemeClr val="bg1"/>
                          </a:solidFill>
                          <a:effectLst/>
                        </a:rPr>
                        <a:t>8.2 +</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296143">
                <a:tc gridSpan="2">
                  <a:txBody>
                    <a:bodyPr/>
                    <a:lstStyle/>
                    <a:p>
                      <a:pPr algn="l" fontAlgn="t"/>
                      <a:r>
                        <a:rPr lang="en-GB" sz="1600" baseline="0">
                          <a:solidFill>
                            <a:schemeClr val="bg1"/>
                          </a:solidFill>
                          <a:effectLst/>
                        </a:rPr>
                        <a:t>C-index</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hMerge="1">
                  <a:txBody>
                    <a:bodyPr/>
                    <a:lstStyle/>
                    <a:p>
                      <a:endParaRPr lang="en-GB"/>
                    </a:p>
                  </a:txBody>
                  <a:tcPr/>
                </a:tc>
                <a:tc>
                  <a:txBody>
                    <a:bodyPr/>
                    <a:lstStyle/>
                    <a:p>
                      <a:pPr algn="l" fontAlgn="t"/>
                      <a:r>
                        <a:rPr lang="en-GB" sz="1600" baseline="0">
                          <a:solidFill>
                            <a:schemeClr val="bg1"/>
                          </a:solidFill>
                          <a:effectLst/>
                        </a:rPr>
                        <a:t>0.743</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a:solidFill>
                            <a:schemeClr val="bg1"/>
                          </a:solidFill>
                          <a:effectLst/>
                        </a:rPr>
                        <a:t>0.717</a:t>
                      </a: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GB" sz="1600" baseline="0" dirty="0" smtClean="0">
                          <a:solidFill>
                            <a:schemeClr val="bg1"/>
                          </a:solidFill>
                          <a:effectLst/>
                        </a:rPr>
                        <a:t>55.1A</a:t>
                      </a:r>
                      <a:endParaRPr lang="en-GB" sz="1600" baseline="0" dirty="0">
                        <a:solidFill>
                          <a:schemeClr val="bg1"/>
                        </a:solidFill>
                        <a:effectLst/>
                      </a:endParaRPr>
                    </a:p>
                  </a:txBody>
                  <a:tcPr marL="22625" marR="22625" marT="22625" marB="22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bl>
          </a:graphicData>
        </a:graphic>
      </p:graphicFrame>
    </p:spTree>
    <p:extLst>
      <p:ext uri="{BB962C8B-B14F-4D97-AF65-F5344CB8AC3E}">
        <p14:creationId xmlns:p14="http://schemas.microsoft.com/office/powerpoint/2010/main" val="316926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0893462"/>
              </p:ext>
            </p:extLst>
          </p:nvPr>
        </p:nvGraphicFramePr>
        <p:xfrm>
          <a:off x="154547" y="0"/>
          <a:ext cx="8822028" cy="6709872"/>
        </p:xfrm>
        <a:graphic>
          <a:graphicData uri="http://schemas.openxmlformats.org/drawingml/2006/table">
            <a:tbl>
              <a:tblPr/>
              <a:tblGrid>
                <a:gridCol w="1336670"/>
                <a:gridCol w="2808987"/>
                <a:gridCol w="818364"/>
                <a:gridCol w="3858007"/>
              </a:tblGrid>
              <a:tr h="0">
                <a:tc gridSpan="4">
                  <a:txBody>
                    <a:bodyPr/>
                    <a:lstStyle/>
                    <a:p>
                      <a:pPr algn="l" fontAlgn="t"/>
                      <a:r>
                        <a:rPr lang="en-GB" sz="1800" b="1" dirty="0" smtClean="0">
                          <a:solidFill>
                            <a:schemeClr val="bg1"/>
                          </a:solidFill>
                          <a:effectLst/>
                        </a:rPr>
                        <a:t>API</a:t>
                      </a:r>
                      <a:endParaRPr lang="en-GB" sz="1800" b="1" dirty="0">
                        <a:solidFill>
                          <a:schemeClr val="bg1"/>
                        </a:solidFill>
                        <a:effectLst/>
                      </a:endParaRPr>
                    </a:p>
                  </a:txBody>
                  <a:tcPr marL="28607" marR="28607" marT="14304" marB="14304">
                    <a:lnL>
                      <a:noFill/>
                    </a:lnL>
                    <a:lnR>
                      <a:noFill/>
                    </a:lnR>
                    <a:lnT>
                      <a:noFill/>
                    </a:lnT>
                    <a:lnB>
                      <a:noFill/>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576696">
                <a:tc>
                  <a:txBody>
                    <a:bodyPr/>
                    <a:lstStyle/>
                    <a:p>
                      <a:pPr algn="l" fontAlgn="t"/>
                      <a:r>
                        <a:rPr lang="en-GB" sz="1800" i="1" dirty="0">
                          <a:solidFill>
                            <a:schemeClr val="bg1"/>
                          </a:solidFill>
                          <a:effectLst/>
                        </a:rPr>
                        <a:t>Primary</a:t>
                      </a:r>
                      <a:endParaRPr lang="en-GB" sz="1800" dirty="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dirty="0">
                          <a:solidFill>
                            <a:schemeClr val="bg1"/>
                          </a:solidFill>
                          <a:effectLst/>
                        </a:rPr>
                        <a:t>Early frequent </a:t>
                      </a:r>
                      <a:r>
                        <a:rPr lang="en-GB" sz="1800" dirty="0" err="1">
                          <a:solidFill>
                            <a:schemeClr val="bg1"/>
                          </a:solidFill>
                          <a:effectLst/>
                        </a:rPr>
                        <a:t>wheezer</a:t>
                      </a:r>
                      <a:r>
                        <a:rPr lang="en-GB" sz="1800" dirty="0">
                          <a:solidFill>
                            <a:schemeClr val="bg1"/>
                          </a:solidFill>
                          <a:effectLst/>
                        </a:rPr>
                        <a:t> (≥3 on 1–5 rating scale)</a:t>
                      </a: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2200" b="1" u="sng" dirty="0" smtClean="0">
                          <a:solidFill>
                            <a:schemeClr val="bg1"/>
                          </a:solidFill>
                          <a:effectLst/>
                        </a:rPr>
                        <a:t>Asthma</a:t>
                      </a:r>
                      <a:r>
                        <a:rPr lang="en-GB" sz="2200" b="1" u="sng" baseline="0" dirty="0" smtClean="0">
                          <a:solidFill>
                            <a:schemeClr val="bg1"/>
                          </a:solidFill>
                          <a:effectLst/>
                        </a:rPr>
                        <a:t> Predictive Index</a:t>
                      </a:r>
                      <a:endParaRPr lang="en-GB" sz="2200" b="1" u="sng" dirty="0">
                        <a:solidFill>
                          <a:schemeClr val="bg1"/>
                        </a:solidFill>
                        <a:effectLst/>
                      </a:endParaRPr>
                    </a:p>
                  </a:txBody>
                  <a:tcPr marL="28607" marR="28607" marT="14304" marB="14304">
                    <a:lnL>
                      <a:noFill/>
                    </a:lnL>
                    <a:lnR>
                      <a:noFill/>
                    </a:lnR>
                    <a:lnT>
                      <a:noFill/>
                    </a:lnT>
                    <a:lnB>
                      <a:noFill/>
                    </a:lnB>
                    <a:solidFill>
                      <a:srgbClr val="FFFFFF"/>
                    </a:solidFill>
                  </a:tcPr>
                </a:tc>
              </a:tr>
              <a:tr h="302638">
                <a:tc>
                  <a:txBody>
                    <a:bodyPr/>
                    <a:lstStyle/>
                    <a:p>
                      <a:pPr algn="l" fontAlgn="t"/>
                      <a:r>
                        <a:rPr lang="en-GB" sz="1800">
                          <a:solidFill>
                            <a:schemeClr val="bg1"/>
                          </a:solidFill>
                          <a:effectLst/>
                        </a:rPr>
                        <a:t>AND</a:t>
                      </a:r>
                    </a:p>
                  </a:txBody>
                  <a:tcPr marL="28607" marR="28607" marT="14304" marB="14304">
                    <a:lnL>
                      <a:noFill/>
                    </a:lnL>
                    <a:lnR>
                      <a:noFill/>
                    </a:lnR>
                    <a:lnT>
                      <a:noFill/>
                    </a:lnT>
                    <a:lnB>
                      <a:noFill/>
                    </a:lnB>
                    <a:solidFill>
                      <a:srgbClr val="FFFFFF"/>
                    </a:solidFill>
                  </a:tcPr>
                </a:tc>
                <a:tc>
                  <a:txBody>
                    <a:bodyPr/>
                    <a:lstStyle/>
                    <a:p>
                      <a:endParaRPr lang="en-GB" sz="1800"/>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r>
              <a:tr h="302638">
                <a:tc>
                  <a:txBody>
                    <a:bodyPr/>
                    <a:lstStyle/>
                    <a:p>
                      <a:pPr algn="l" fontAlgn="t"/>
                      <a:r>
                        <a:rPr lang="en-GB" sz="1800" i="1">
                          <a:solidFill>
                            <a:schemeClr val="bg1"/>
                          </a:solidFill>
                          <a:effectLst/>
                        </a:rPr>
                        <a:t>Secondary</a:t>
                      </a:r>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At least 1 major:</a:t>
                      </a: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OR</a:t>
                      </a: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At least 2 minor:</a:t>
                      </a:r>
                    </a:p>
                  </a:txBody>
                  <a:tcPr marL="28607" marR="28607" marT="14304" marB="14304">
                    <a:lnL>
                      <a:noFill/>
                    </a:lnL>
                    <a:lnR>
                      <a:noFill/>
                    </a:lnR>
                    <a:lnT>
                      <a:noFill/>
                    </a:lnT>
                    <a:lnB>
                      <a:noFill/>
                    </a:lnB>
                    <a:solidFill>
                      <a:srgbClr val="FFFFFF"/>
                    </a:solidFill>
                  </a:tcPr>
                </a:tc>
              </a:tr>
              <a:tr h="576696">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Parental physician-diagnosed asthma</a:t>
                      </a: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Wheezing unrelated to colds</a:t>
                      </a:r>
                    </a:p>
                  </a:txBody>
                  <a:tcPr marL="28607" marR="28607" marT="14304" marB="14304">
                    <a:lnL>
                      <a:noFill/>
                    </a:lnL>
                    <a:lnR>
                      <a:noFill/>
                    </a:lnR>
                    <a:lnT>
                      <a:noFill/>
                    </a:lnT>
                    <a:lnB>
                      <a:noFill/>
                    </a:lnB>
                    <a:solidFill>
                      <a:srgbClr val="FFFFFF"/>
                    </a:solidFill>
                  </a:tcPr>
                </a:tc>
              </a:tr>
              <a:tr h="576696">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Physician-diagnosed atopic dermatitis</a:t>
                      </a: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Eosinophils ≥4% in circulation</a:t>
                      </a:r>
                    </a:p>
                  </a:txBody>
                  <a:tcPr marL="28607" marR="28607" marT="14304" marB="14304">
                    <a:lnL>
                      <a:noFill/>
                    </a:lnL>
                    <a:lnR>
                      <a:noFill/>
                    </a:lnR>
                    <a:lnT>
                      <a:noFill/>
                    </a:lnT>
                    <a:lnB>
                      <a:noFill/>
                    </a:lnB>
                    <a:solidFill>
                      <a:srgbClr val="FFFFFF"/>
                    </a:solidFill>
                  </a:tcPr>
                </a:tc>
              </a:tr>
              <a:tr h="576696">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endParaRPr lang="en-GB" sz="1800"/>
                    </a:p>
                  </a:txBody>
                  <a:tcPr marL="28607" marR="28607" marT="14304" marB="14304">
                    <a:lnL>
                      <a:noFill/>
                    </a:lnL>
                    <a:lnR>
                      <a:noFill/>
                    </a:lnR>
                    <a:lnT>
                      <a:noFill/>
                    </a:lnT>
                    <a:lnB>
                      <a:noFill/>
                    </a:lnB>
                    <a:solidFill>
                      <a:srgbClr val="FFFFFF"/>
                    </a:solidFill>
                  </a:tcPr>
                </a:tc>
                <a:tc>
                  <a:txBody>
                    <a:bodyPr/>
                    <a:lstStyle/>
                    <a:p>
                      <a:pPr algn="l" fontAlgn="t"/>
                      <a:endParaRPr lang="en-GB" sz="1800" dirty="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Physician-diagnosed allergic rhinitis</a:t>
                      </a:r>
                    </a:p>
                  </a:txBody>
                  <a:tcPr marL="28607" marR="28607" marT="14304" marB="14304">
                    <a:lnL>
                      <a:noFill/>
                    </a:lnL>
                    <a:lnR>
                      <a:noFill/>
                    </a:lnR>
                    <a:lnT>
                      <a:noFill/>
                    </a:lnT>
                    <a:lnB>
                      <a:noFill/>
                    </a:lnB>
                    <a:solidFill>
                      <a:srgbClr val="FFFFFF"/>
                    </a:solidFill>
                  </a:tcPr>
                </a:tc>
              </a:tr>
              <a:tr h="302638">
                <a:tc gridSpan="4">
                  <a:txBody>
                    <a:bodyPr/>
                    <a:lstStyle/>
                    <a:p>
                      <a:pPr algn="l" fontAlgn="t"/>
                      <a:r>
                        <a:rPr lang="en-GB" sz="1800" b="1">
                          <a:solidFill>
                            <a:schemeClr val="bg1"/>
                          </a:solidFill>
                          <a:effectLst/>
                        </a:rPr>
                        <a:t>mAPI</a:t>
                      </a:r>
                      <a:endParaRPr lang="en-GB" sz="1800">
                        <a:solidFill>
                          <a:schemeClr val="bg1"/>
                        </a:solidFill>
                        <a:effectLst/>
                      </a:endParaRPr>
                    </a:p>
                  </a:txBody>
                  <a:tcPr marL="28607" marR="28607" marT="14304" marB="14304">
                    <a:lnL>
                      <a:noFill/>
                    </a:lnL>
                    <a:lnR>
                      <a:noFill/>
                    </a:lnR>
                    <a:lnT>
                      <a:noFill/>
                    </a:lnT>
                    <a:lnB>
                      <a:noFill/>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576696">
                <a:tc>
                  <a:txBody>
                    <a:bodyPr/>
                    <a:lstStyle/>
                    <a:p>
                      <a:pPr algn="l" fontAlgn="t"/>
                      <a:r>
                        <a:rPr lang="en-GB" sz="1800" i="1">
                          <a:solidFill>
                            <a:schemeClr val="bg1"/>
                          </a:solidFill>
                          <a:effectLst/>
                        </a:rPr>
                        <a:t>Primary</a:t>
                      </a:r>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dirty="0">
                          <a:solidFill>
                            <a:schemeClr val="bg1"/>
                          </a:solidFill>
                          <a:effectLst/>
                        </a:rPr>
                        <a:t>≥4 wheezing episodes in a year</a:t>
                      </a:r>
                    </a:p>
                  </a:txBody>
                  <a:tcPr marL="28607" marR="28607" marT="14304" marB="14304">
                    <a:lnL>
                      <a:noFill/>
                    </a:lnL>
                    <a:lnR>
                      <a:noFill/>
                    </a:lnR>
                    <a:lnT>
                      <a:noFill/>
                    </a:lnT>
                    <a:lnB>
                      <a:noFill/>
                    </a:lnB>
                    <a:solidFill>
                      <a:srgbClr val="FFFFFF"/>
                    </a:solidFill>
                  </a:tcPr>
                </a:tc>
                <a:tc>
                  <a:txBody>
                    <a:bodyPr/>
                    <a:lstStyle/>
                    <a:p>
                      <a:pPr algn="l" fontAlgn="t"/>
                      <a:endParaRPr lang="en-GB" sz="1800" dirty="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r>
              <a:tr h="302638">
                <a:tc>
                  <a:txBody>
                    <a:bodyPr/>
                    <a:lstStyle/>
                    <a:p>
                      <a:pPr algn="l" fontAlgn="t"/>
                      <a:r>
                        <a:rPr lang="en-GB" sz="1800">
                          <a:solidFill>
                            <a:schemeClr val="bg1"/>
                          </a:solidFill>
                          <a:effectLst/>
                        </a:rPr>
                        <a:t>AND</a:t>
                      </a:r>
                    </a:p>
                  </a:txBody>
                  <a:tcPr marL="28607" marR="28607" marT="14304" marB="14304">
                    <a:lnL>
                      <a:noFill/>
                    </a:lnL>
                    <a:lnR>
                      <a:noFill/>
                    </a:lnR>
                    <a:lnT>
                      <a:noFill/>
                    </a:lnT>
                    <a:lnB>
                      <a:noFill/>
                    </a:lnB>
                    <a:solidFill>
                      <a:srgbClr val="FFFFFF"/>
                    </a:solidFill>
                  </a:tcPr>
                </a:tc>
                <a:tc>
                  <a:txBody>
                    <a:bodyPr/>
                    <a:lstStyle/>
                    <a:p>
                      <a:endParaRPr lang="en-GB" sz="1800"/>
                    </a:p>
                  </a:txBody>
                  <a:tcPr marL="28607" marR="28607" marT="14304" marB="14304">
                    <a:lnL>
                      <a:noFill/>
                    </a:lnL>
                    <a:lnR>
                      <a:noFill/>
                    </a:lnR>
                    <a:lnT>
                      <a:noFill/>
                    </a:lnT>
                    <a:lnB>
                      <a:noFill/>
                    </a:lnB>
                    <a:solidFill>
                      <a:srgbClr val="FFFFFF"/>
                    </a:solidFill>
                  </a:tcPr>
                </a:tc>
                <a:tc>
                  <a:txBody>
                    <a:bodyPr/>
                    <a:lstStyle/>
                    <a:p>
                      <a:pPr algn="l" fontAlgn="t"/>
                      <a:endParaRPr lang="en-GB" sz="1800" dirty="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r>
              <a:tr h="302638">
                <a:tc>
                  <a:txBody>
                    <a:bodyPr/>
                    <a:lstStyle/>
                    <a:p>
                      <a:pPr algn="l" fontAlgn="t"/>
                      <a:r>
                        <a:rPr lang="en-GB" sz="1800" i="1">
                          <a:solidFill>
                            <a:schemeClr val="bg1"/>
                          </a:solidFill>
                          <a:effectLst/>
                        </a:rPr>
                        <a:t>Secondary</a:t>
                      </a:r>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At least 1 major:</a:t>
                      </a: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OR</a:t>
                      </a: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At least 2 minor:</a:t>
                      </a:r>
                    </a:p>
                  </a:txBody>
                  <a:tcPr marL="28607" marR="28607" marT="14304" marB="14304">
                    <a:lnL>
                      <a:noFill/>
                    </a:lnL>
                    <a:lnR>
                      <a:noFill/>
                    </a:lnR>
                    <a:lnT>
                      <a:noFill/>
                    </a:lnT>
                    <a:lnB>
                      <a:noFill/>
                    </a:lnB>
                    <a:solidFill>
                      <a:srgbClr val="FFFFFF"/>
                    </a:solidFill>
                  </a:tcPr>
                </a:tc>
              </a:tr>
              <a:tr h="576696">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dirty="0">
                          <a:solidFill>
                            <a:schemeClr val="bg1"/>
                          </a:solidFill>
                          <a:effectLst/>
                        </a:rPr>
                        <a:t>Parental physician-diagnosed asthma</a:t>
                      </a:r>
                    </a:p>
                  </a:txBody>
                  <a:tcPr marL="28607" marR="28607" marT="14304" marB="14304">
                    <a:lnL>
                      <a:noFill/>
                    </a:lnL>
                    <a:lnR>
                      <a:noFill/>
                    </a:lnR>
                    <a:lnT>
                      <a:noFill/>
                    </a:lnT>
                    <a:lnB>
                      <a:noFill/>
                    </a:lnB>
                    <a:solidFill>
                      <a:srgbClr val="FFFFFF"/>
                    </a:solidFill>
                  </a:tcPr>
                </a:tc>
                <a:tc>
                  <a:txBody>
                    <a:bodyPr/>
                    <a:lstStyle/>
                    <a:p>
                      <a:pPr algn="l" fontAlgn="t"/>
                      <a:endParaRPr lang="en-GB" sz="1800" dirty="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dirty="0">
                          <a:solidFill>
                            <a:schemeClr val="bg1"/>
                          </a:solidFill>
                          <a:effectLst/>
                        </a:rPr>
                        <a:t>Wheezing unrelated to colds</a:t>
                      </a:r>
                    </a:p>
                  </a:txBody>
                  <a:tcPr marL="28607" marR="28607" marT="14304" marB="14304">
                    <a:lnL>
                      <a:noFill/>
                    </a:lnL>
                    <a:lnR>
                      <a:noFill/>
                    </a:lnR>
                    <a:lnT>
                      <a:noFill/>
                    </a:lnT>
                    <a:lnB>
                      <a:noFill/>
                    </a:lnB>
                    <a:solidFill>
                      <a:srgbClr val="FFFFFF"/>
                    </a:solidFill>
                  </a:tcPr>
                </a:tc>
              </a:tr>
              <a:tr h="576696">
                <a:tc>
                  <a:txBody>
                    <a:bodyPr/>
                    <a:lstStyle/>
                    <a:p>
                      <a:pPr algn="l" fontAlgn="t"/>
                      <a:endParaRPr lang="en-GB" sz="1800" dirty="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a:solidFill>
                            <a:schemeClr val="bg1"/>
                          </a:solidFill>
                          <a:effectLst/>
                        </a:rPr>
                        <a:t>Physician-diagnosed atopic dermatitis</a:t>
                      </a: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dirty="0">
                          <a:solidFill>
                            <a:schemeClr val="bg1"/>
                          </a:solidFill>
                          <a:effectLst/>
                        </a:rPr>
                        <a:t>Eosinophils ≥4% in circulation</a:t>
                      </a:r>
                    </a:p>
                  </a:txBody>
                  <a:tcPr marL="28607" marR="28607" marT="14304" marB="14304">
                    <a:lnL>
                      <a:noFill/>
                    </a:lnL>
                    <a:lnR>
                      <a:noFill/>
                    </a:lnR>
                    <a:lnT>
                      <a:noFill/>
                    </a:lnT>
                    <a:lnB>
                      <a:noFill/>
                    </a:lnB>
                    <a:solidFill>
                      <a:srgbClr val="FFFFFF"/>
                    </a:solidFill>
                  </a:tcPr>
                </a:tc>
              </a:tr>
              <a:tr h="850753">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dirty="0">
                          <a:solidFill>
                            <a:schemeClr val="bg1"/>
                          </a:solidFill>
                          <a:effectLst/>
                        </a:rPr>
                        <a:t>Allergic sensitization to at least one aeroallergen</a:t>
                      </a:r>
                    </a:p>
                  </a:txBody>
                  <a:tcPr marL="28607" marR="28607" marT="14304" marB="14304">
                    <a:lnL>
                      <a:noFill/>
                    </a:lnL>
                    <a:lnR>
                      <a:noFill/>
                    </a:lnR>
                    <a:lnT>
                      <a:noFill/>
                    </a:lnT>
                    <a:lnB>
                      <a:noFill/>
                    </a:lnB>
                    <a:solidFill>
                      <a:srgbClr val="FFFFFF"/>
                    </a:solidFill>
                  </a:tcPr>
                </a:tc>
                <a:tc>
                  <a:txBody>
                    <a:bodyPr/>
                    <a:lstStyle/>
                    <a:p>
                      <a:pPr algn="l" fontAlgn="t"/>
                      <a:endParaRPr lang="en-GB" sz="1800">
                        <a:solidFill>
                          <a:schemeClr val="bg1"/>
                        </a:solidFill>
                        <a:effectLst/>
                      </a:endParaRPr>
                    </a:p>
                  </a:txBody>
                  <a:tcPr marL="28607" marR="28607" marT="14304" marB="14304">
                    <a:lnL>
                      <a:noFill/>
                    </a:lnL>
                    <a:lnR>
                      <a:noFill/>
                    </a:lnR>
                    <a:lnT>
                      <a:noFill/>
                    </a:lnT>
                    <a:lnB>
                      <a:noFill/>
                    </a:lnB>
                    <a:solidFill>
                      <a:srgbClr val="FFFFFF"/>
                    </a:solidFill>
                  </a:tcPr>
                </a:tc>
                <a:tc>
                  <a:txBody>
                    <a:bodyPr/>
                    <a:lstStyle/>
                    <a:p>
                      <a:pPr algn="l" fontAlgn="t"/>
                      <a:r>
                        <a:rPr lang="en-GB" sz="1800" dirty="0">
                          <a:solidFill>
                            <a:schemeClr val="bg1"/>
                          </a:solidFill>
                          <a:effectLst/>
                        </a:rPr>
                        <a:t>Allergic sensitization to milk, egg, or peanuts</a:t>
                      </a:r>
                    </a:p>
                  </a:txBody>
                  <a:tcPr marL="28607" marR="28607" marT="14304" marB="14304">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573449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44" y="1052736"/>
            <a:ext cx="8109665" cy="1696259"/>
          </a:xfrm>
        </p:spPr>
        <p:txBody>
          <a:bodyPr>
            <a:normAutofit fontScale="90000"/>
          </a:bodyPr>
          <a:lstStyle/>
          <a:p>
            <a:r>
              <a:rPr lang="en-GB" sz="4000" u="sng" dirty="0" smtClean="0"/>
              <a:t>DRY </a:t>
            </a:r>
            <a:br>
              <a:rPr lang="en-GB" sz="4000" u="sng" dirty="0" smtClean="0"/>
            </a:br>
            <a:r>
              <a:rPr lang="en-GB" sz="4000" u="sng" dirty="0" smtClean="0"/>
              <a:t>Chronic</a:t>
            </a:r>
            <a:br>
              <a:rPr lang="en-GB" sz="4000" u="sng" dirty="0" smtClean="0"/>
            </a:br>
            <a:r>
              <a:rPr lang="en-GB" sz="4000" u="sng" dirty="0" smtClean="0"/>
              <a:t>cough</a:t>
            </a:r>
            <a:r>
              <a:rPr lang="en-GB" u="sng" dirty="0" smtClean="0"/>
              <a:t/>
            </a:r>
            <a:br>
              <a:rPr lang="en-GB" u="sng" dirty="0" smtClean="0"/>
            </a:br>
            <a:endParaRPr lang="en-GB" u="sng" dirty="0"/>
          </a:p>
        </p:txBody>
      </p:sp>
      <p:pic>
        <p:nvPicPr>
          <p:cNvPr id="4" name="Content Placeholder 3" descr="cough2.jpg"/>
          <p:cNvPicPr>
            <a:picLocks noGrp="1" noChangeAspect="1"/>
          </p:cNvPicPr>
          <p:nvPr>
            <p:ph idx="1"/>
          </p:nvPr>
        </p:nvPicPr>
        <p:blipFill>
          <a:blip r:embed="rId5" cstate="print"/>
          <a:stretch>
            <a:fillRect/>
          </a:stretch>
        </p:blipFill>
        <p:spPr>
          <a:xfrm>
            <a:off x="2189408" y="566671"/>
            <a:ext cx="6790034" cy="6014432"/>
          </a:xfrm>
        </p:spPr>
      </p:pic>
      <p:sp>
        <p:nvSpPr>
          <p:cNvPr id="5" name="Oval 4"/>
          <p:cNvSpPr/>
          <p:nvPr/>
        </p:nvSpPr>
        <p:spPr>
          <a:xfrm>
            <a:off x="5429140" y="3923597"/>
            <a:ext cx="1547990" cy="7414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p:cNvSpPr txBox="1"/>
          <p:nvPr/>
        </p:nvSpPr>
        <p:spPr>
          <a:xfrm>
            <a:off x="2463084" y="1245066"/>
            <a:ext cx="1645277" cy="1673336"/>
          </a:xfrm>
          <a:prstGeom prst="rect">
            <a:avLst/>
          </a:prstGeom>
          <a:solidFill>
            <a:schemeClr val="tx1"/>
          </a:solidFill>
        </p:spPr>
        <p:txBody>
          <a:bodyPr wrap="square" rtlCol="0">
            <a:spAutoFit/>
          </a:bodyPr>
          <a:lstStyle/>
          <a:p>
            <a:endParaRPr lang="en-GB" sz="1350" dirty="0"/>
          </a:p>
        </p:txBody>
      </p:sp>
      <p:pic>
        <p:nvPicPr>
          <p:cNvPr id="6" name="baby with Croup Stridor Barking Cough visual &amp; audio sound (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64339" y="2050340"/>
            <a:ext cx="3398072" cy="4530763"/>
          </a:xfrm>
          <a:prstGeom prst="rect">
            <a:avLst/>
          </a:prstGeom>
        </p:spPr>
      </p:pic>
    </p:spTree>
    <p:extLst>
      <p:ext uri="{BB962C8B-B14F-4D97-AF65-F5344CB8AC3E}">
        <p14:creationId xmlns:p14="http://schemas.microsoft.com/office/powerpoint/2010/main" val="3161501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73" y="1052736"/>
            <a:ext cx="8193378" cy="1696259"/>
          </a:xfrm>
        </p:spPr>
        <p:txBody>
          <a:bodyPr>
            <a:normAutofit fontScale="90000"/>
          </a:bodyPr>
          <a:lstStyle/>
          <a:p>
            <a:r>
              <a:rPr lang="en-GB" sz="4000" u="sng" dirty="0" smtClean="0"/>
              <a:t>DRY </a:t>
            </a:r>
            <a:br>
              <a:rPr lang="en-GB" sz="4000" u="sng" dirty="0" smtClean="0"/>
            </a:br>
            <a:r>
              <a:rPr lang="en-GB" sz="4000" u="sng" dirty="0" smtClean="0"/>
              <a:t>Chronic</a:t>
            </a:r>
            <a:br>
              <a:rPr lang="en-GB" sz="4000" u="sng" dirty="0" smtClean="0"/>
            </a:br>
            <a:r>
              <a:rPr lang="en-GB" sz="4000" u="sng" dirty="0" smtClean="0"/>
              <a:t>cough</a:t>
            </a:r>
            <a:r>
              <a:rPr lang="en-GB" u="sng" dirty="0" smtClean="0"/>
              <a:t/>
            </a:r>
            <a:br>
              <a:rPr lang="en-GB" u="sng" dirty="0" smtClean="0"/>
            </a:br>
            <a:endParaRPr lang="en-GB" u="sng" dirty="0"/>
          </a:p>
        </p:txBody>
      </p:sp>
      <p:pic>
        <p:nvPicPr>
          <p:cNvPr id="4" name="Content Placeholder 3" descr="cough2.jpg"/>
          <p:cNvPicPr>
            <a:picLocks noGrp="1" noChangeAspect="1"/>
          </p:cNvPicPr>
          <p:nvPr>
            <p:ph idx="1"/>
          </p:nvPr>
        </p:nvPicPr>
        <p:blipFill>
          <a:blip r:embed="rId5" cstate="print"/>
          <a:stretch>
            <a:fillRect/>
          </a:stretch>
        </p:blipFill>
        <p:spPr>
          <a:xfrm>
            <a:off x="2215167" y="746975"/>
            <a:ext cx="6824384" cy="5733139"/>
          </a:xfrm>
        </p:spPr>
      </p:pic>
      <p:sp>
        <p:nvSpPr>
          <p:cNvPr id="5" name="Oval 4"/>
          <p:cNvSpPr/>
          <p:nvPr/>
        </p:nvSpPr>
        <p:spPr>
          <a:xfrm>
            <a:off x="5510482" y="4643989"/>
            <a:ext cx="1836204" cy="663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p:cNvSpPr txBox="1"/>
          <p:nvPr/>
        </p:nvSpPr>
        <p:spPr>
          <a:xfrm>
            <a:off x="2480390" y="1376069"/>
            <a:ext cx="2001458" cy="1553492"/>
          </a:xfrm>
          <a:prstGeom prst="rect">
            <a:avLst/>
          </a:prstGeom>
          <a:solidFill>
            <a:schemeClr val="tx1"/>
          </a:solidFill>
        </p:spPr>
        <p:txBody>
          <a:bodyPr wrap="square" rtlCol="0">
            <a:spAutoFit/>
          </a:bodyPr>
          <a:lstStyle/>
          <a:p>
            <a:endParaRPr lang="en-GB" sz="1350" dirty="0"/>
          </a:p>
        </p:txBody>
      </p:sp>
      <p:pic>
        <p:nvPicPr>
          <p:cNvPr id="6" name="Childs Cry (a clue to diagnosis) - The Forced, Artificial Psychogenic Cough (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6514" y="2929561"/>
            <a:ext cx="5063968" cy="3797976"/>
          </a:xfrm>
          <a:prstGeom prst="rect">
            <a:avLst/>
          </a:prstGeom>
        </p:spPr>
      </p:pic>
    </p:spTree>
    <p:extLst>
      <p:ext uri="{BB962C8B-B14F-4D97-AF65-F5344CB8AC3E}">
        <p14:creationId xmlns:p14="http://schemas.microsoft.com/office/powerpoint/2010/main" val="573917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5" y="1056508"/>
            <a:ext cx="8109665" cy="1696259"/>
          </a:xfrm>
        </p:spPr>
        <p:txBody>
          <a:bodyPr>
            <a:normAutofit fontScale="90000"/>
          </a:bodyPr>
          <a:lstStyle/>
          <a:p>
            <a:r>
              <a:rPr lang="en-GB" sz="4000" u="sng" dirty="0" smtClean="0"/>
              <a:t>DRY </a:t>
            </a:r>
            <a:br>
              <a:rPr lang="en-GB" sz="4000" u="sng" dirty="0" smtClean="0"/>
            </a:br>
            <a:r>
              <a:rPr lang="en-GB" sz="4000" u="sng" dirty="0" smtClean="0"/>
              <a:t>Chronic</a:t>
            </a:r>
            <a:br>
              <a:rPr lang="en-GB" sz="4000" u="sng" dirty="0" smtClean="0"/>
            </a:br>
            <a:r>
              <a:rPr lang="en-GB" sz="4000" u="sng" dirty="0" smtClean="0"/>
              <a:t>cough</a:t>
            </a:r>
            <a:r>
              <a:rPr lang="en-GB" u="sng" dirty="0" smtClean="0"/>
              <a:t/>
            </a:r>
            <a:br>
              <a:rPr lang="en-GB" u="sng" dirty="0" smtClean="0"/>
            </a:br>
            <a:endParaRPr lang="en-GB" u="sng" dirty="0"/>
          </a:p>
        </p:txBody>
      </p:sp>
      <p:pic>
        <p:nvPicPr>
          <p:cNvPr id="4" name="Content Placeholder 3" descr="cough2.jpg"/>
          <p:cNvPicPr>
            <a:picLocks noGrp="1" noChangeAspect="1"/>
          </p:cNvPicPr>
          <p:nvPr>
            <p:ph idx="1"/>
          </p:nvPr>
        </p:nvPicPr>
        <p:blipFill>
          <a:blip r:embed="rId3" cstate="print"/>
          <a:stretch>
            <a:fillRect/>
          </a:stretch>
        </p:blipFill>
        <p:spPr>
          <a:xfrm>
            <a:off x="2318197" y="682580"/>
            <a:ext cx="6697013" cy="5939060"/>
          </a:xfrm>
        </p:spPr>
      </p:pic>
      <p:sp>
        <p:nvSpPr>
          <p:cNvPr id="5" name="Oval 4"/>
          <p:cNvSpPr/>
          <p:nvPr/>
        </p:nvSpPr>
        <p:spPr>
          <a:xfrm>
            <a:off x="5559971" y="5435823"/>
            <a:ext cx="1836204" cy="7414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524" y="2906872"/>
            <a:ext cx="4159876" cy="3704938"/>
          </a:xfrm>
          <a:prstGeom prst="rect">
            <a:avLst/>
          </a:prstGeom>
        </p:spPr>
      </p:pic>
      <p:sp>
        <p:nvSpPr>
          <p:cNvPr id="8" name="TextBox 7"/>
          <p:cNvSpPr txBox="1"/>
          <p:nvPr/>
        </p:nvSpPr>
        <p:spPr>
          <a:xfrm>
            <a:off x="2772176" y="1286646"/>
            <a:ext cx="1439216" cy="1610396"/>
          </a:xfrm>
          <a:prstGeom prst="rect">
            <a:avLst/>
          </a:prstGeom>
          <a:solidFill>
            <a:schemeClr val="tx1"/>
          </a:solidFill>
        </p:spPr>
        <p:txBody>
          <a:bodyPr wrap="square" rtlCol="0">
            <a:spAutoFit/>
          </a:bodyPr>
          <a:lstStyle/>
          <a:p>
            <a:endParaRPr lang="en-GB" sz="1350" dirty="0"/>
          </a:p>
        </p:txBody>
      </p:sp>
    </p:spTree>
    <p:extLst>
      <p:ext uri="{BB962C8B-B14F-4D97-AF65-F5344CB8AC3E}">
        <p14:creationId xmlns:p14="http://schemas.microsoft.com/office/powerpoint/2010/main" val="3120153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Content Placeholder 3" descr="cough2.jpg"/>
          <p:cNvPicPr>
            <a:picLocks noGrp="1" noChangeAspect="1"/>
          </p:cNvPicPr>
          <p:nvPr>
            <p:ph idx="4294967295"/>
          </p:nvPr>
        </p:nvPicPr>
        <p:blipFill>
          <a:blip r:embed="rId2" cstate="print"/>
          <a:stretch>
            <a:fillRect/>
          </a:stretch>
        </p:blipFill>
        <p:spPr>
          <a:xfrm>
            <a:off x="321971" y="278552"/>
            <a:ext cx="7740203" cy="6328310"/>
          </a:xfrm>
        </p:spPr>
      </p:pic>
      <p:sp>
        <p:nvSpPr>
          <p:cNvPr id="5" name="TextBox 4"/>
          <p:cNvSpPr txBox="1"/>
          <p:nvPr/>
        </p:nvSpPr>
        <p:spPr>
          <a:xfrm>
            <a:off x="4134118" y="278552"/>
            <a:ext cx="3928056" cy="6328310"/>
          </a:xfrm>
          <a:prstGeom prst="rect">
            <a:avLst/>
          </a:prstGeom>
          <a:solidFill>
            <a:schemeClr val="tx1"/>
          </a:solidFill>
        </p:spPr>
        <p:txBody>
          <a:bodyPr wrap="square" rtlCol="0">
            <a:noAutofit/>
          </a:bodyPr>
          <a:lstStyle/>
          <a:p>
            <a:endParaRPr lang="en-GB" sz="2400" dirty="0"/>
          </a:p>
          <a:p>
            <a:endParaRPr lang="en-GB" sz="2400" dirty="0"/>
          </a:p>
          <a:p>
            <a:endParaRPr lang="en-GB" sz="2400" dirty="0"/>
          </a:p>
          <a:p>
            <a:endParaRPr lang="en-GB" sz="2400" dirty="0"/>
          </a:p>
          <a:p>
            <a:endParaRPr lang="en-GB" sz="2400" dirty="0">
              <a:solidFill>
                <a:schemeClr val="bg1"/>
              </a:solidFill>
            </a:endParaRPr>
          </a:p>
          <a:p>
            <a:pPr algn="ctr"/>
            <a:r>
              <a:rPr lang="en-GB" sz="2400" dirty="0">
                <a:solidFill>
                  <a:schemeClr val="bg1"/>
                </a:solidFill>
              </a:rPr>
              <a:t>Isolated cough – </a:t>
            </a:r>
          </a:p>
          <a:p>
            <a:pPr algn="ctr"/>
            <a:r>
              <a:rPr lang="en-GB" sz="2400" dirty="0">
                <a:solidFill>
                  <a:schemeClr val="bg1"/>
                </a:solidFill>
              </a:rPr>
              <a:t>cough variant asthma</a:t>
            </a:r>
            <a:r>
              <a:rPr lang="en-GB" sz="2400" dirty="0"/>
              <a:t>?</a:t>
            </a:r>
          </a:p>
        </p:txBody>
      </p:sp>
    </p:spTree>
    <p:extLst>
      <p:ext uri="{BB962C8B-B14F-4D97-AF65-F5344CB8AC3E}">
        <p14:creationId xmlns:p14="http://schemas.microsoft.com/office/powerpoint/2010/main" val="1374259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Isolated DRY cough – cough variant asthma?</a:t>
            </a:r>
          </a:p>
        </p:txBody>
      </p:sp>
      <p:sp>
        <p:nvSpPr>
          <p:cNvPr id="3" name="Content Placeholder 2"/>
          <p:cNvSpPr>
            <a:spLocks noGrp="1"/>
          </p:cNvSpPr>
          <p:nvPr>
            <p:ph idx="1"/>
          </p:nvPr>
        </p:nvSpPr>
        <p:spPr>
          <a:xfrm>
            <a:off x="1485900" y="2035959"/>
            <a:ext cx="6172200" cy="3607287"/>
          </a:xfrm>
        </p:spPr>
        <p:txBody>
          <a:bodyPr>
            <a:normAutofit fontScale="62500" lnSpcReduction="20000"/>
          </a:bodyPr>
          <a:lstStyle/>
          <a:p>
            <a:r>
              <a:rPr lang="en-GB" dirty="0" smtClean="0"/>
              <a:t>Does it exist?</a:t>
            </a:r>
          </a:p>
          <a:p>
            <a:r>
              <a:rPr lang="en-GB" dirty="0" smtClean="0"/>
              <a:t>Some say ‘yes’	</a:t>
            </a:r>
          </a:p>
          <a:p>
            <a:pPr lvl="1"/>
            <a:r>
              <a:rPr lang="en-GB" dirty="0" smtClean="0"/>
              <a:t>Cough variant asthma is a common problem ...that frequently goes unrecognized... </a:t>
            </a:r>
          </a:p>
          <a:p>
            <a:pPr lvl="1"/>
            <a:r>
              <a:rPr lang="en-GB" dirty="0" err="1" smtClean="0"/>
              <a:t>Spirometry</a:t>
            </a:r>
            <a:r>
              <a:rPr lang="en-GB" dirty="0" smtClean="0"/>
              <a:t> is often within normal limits. </a:t>
            </a:r>
          </a:p>
          <a:p>
            <a:pPr lvl="1"/>
            <a:r>
              <a:rPr lang="en-GB" dirty="0" smtClean="0"/>
              <a:t>Any patient with a </a:t>
            </a:r>
            <a:r>
              <a:rPr lang="en-GB" dirty="0" err="1" smtClean="0"/>
              <a:t>nonproductive</a:t>
            </a:r>
            <a:r>
              <a:rPr lang="en-GB" dirty="0" smtClean="0"/>
              <a:t>, nocturnal cough lasting more than two weeks, should receive an empiric trial of bronchodilators. </a:t>
            </a:r>
          </a:p>
          <a:p>
            <a:pPr lvl="1"/>
            <a:r>
              <a:rPr lang="en-GB" dirty="0" smtClean="0"/>
              <a:t>The natural history of cough variant asthma is variable. A significant proportion develop the classic signs and symptoms of asthma, whereas for many , cough resolves without need for further treatment.</a:t>
            </a:r>
          </a:p>
          <a:p>
            <a:pPr algn="r">
              <a:buNone/>
            </a:pPr>
            <a:r>
              <a:rPr lang="en-GB" sz="750" b="1" dirty="0"/>
              <a:t>Cough variant asthma: a review of the clinical literature.</a:t>
            </a:r>
          </a:p>
          <a:p>
            <a:pPr algn="r">
              <a:buNone/>
            </a:pPr>
            <a:r>
              <a:rPr lang="en-GB" sz="750" u="sng" dirty="0">
                <a:hlinkClick r:id="rId2" tooltip="blocked::http://www.ncbi.nlm.nih.gov/pubmed?term=&quot;Johnson D&quot;[Author]"/>
              </a:rPr>
              <a:t>Johnson D</a:t>
            </a:r>
            <a:r>
              <a:rPr lang="en-GB" sz="750" dirty="0"/>
              <a:t>, </a:t>
            </a:r>
            <a:r>
              <a:rPr lang="en-GB" sz="750" u="sng" dirty="0">
                <a:hlinkClick r:id="rId3" tooltip="blocked::http://www.ncbi.nlm.nih.gov/pubmed?term=&quot;Osborn LM&quot;[Author]"/>
              </a:rPr>
              <a:t>Osborn LM</a:t>
            </a:r>
            <a:r>
              <a:rPr lang="en-GB" sz="750" dirty="0"/>
              <a:t>. </a:t>
            </a:r>
            <a:r>
              <a:rPr lang="en-GB" sz="750" u="sng" dirty="0">
                <a:hlinkClick r:id="rId4" tooltip="blocked::http://www.ncbi.nlm.nih.gov/pubmed/2681641&#10;The Journal of pediatrics."/>
              </a:rPr>
              <a:t>J </a:t>
            </a:r>
            <a:r>
              <a:rPr lang="en-GB" sz="750" u="sng" dirty="0" err="1">
                <a:hlinkClick r:id="rId4" tooltip="blocked::http://www.ncbi.nlm.nih.gov/pubmed/2681641&#10;The Journal of pediatrics."/>
              </a:rPr>
              <a:t>Pediatr</a:t>
            </a:r>
            <a:r>
              <a:rPr lang="en-GB" sz="750" u="sng" dirty="0">
                <a:hlinkClick r:id="rId4" tooltip="blocked::http://www.ncbi.nlm.nih.gov/pubmed/2681641&#10;The Journal of pediatrics."/>
              </a:rPr>
              <a:t>.</a:t>
            </a:r>
            <a:r>
              <a:rPr lang="en-GB" sz="750" dirty="0"/>
              <a:t> 1989 Nov;115(5 Pt 2):856-62.</a:t>
            </a:r>
          </a:p>
          <a:p>
            <a:pPr lvl="1"/>
            <a:endParaRPr lang="en-GB" sz="750" dirty="0"/>
          </a:p>
        </p:txBody>
      </p:sp>
    </p:spTree>
    <p:extLst>
      <p:ext uri="{BB962C8B-B14F-4D97-AF65-F5344CB8AC3E}">
        <p14:creationId xmlns:p14="http://schemas.microsoft.com/office/powerpoint/2010/main" val="3887829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Asthma</a:t>
            </a:r>
            <a:endParaRPr lang="en-GB" dirty="0"/>
          </a:p>
        </p:txBody>
      </p:sp>
      <p:sp>
        <p:nvSpPr>
          <p:cNvPr id="3" name="Content Placeholder 2"/>
          <p:cNvSpPr>
            <a:spLocks noGrp="1"/>
          </p:cNvSpPr>
          <p:nvPr>
            <p:ph idx="1"/>
          </p:nvPr>
        </p:nvSpPr>
        <p:spPr/>
        <p:txBody>
          <a:bodyPr/>
          <a:lstStyle/>
          <a:p>
            <a:endParaRPr lang="en-GB" dirty="0"/>
          </a:p>
          <a:p>
            <a:r>
              <a:rPr lang="en-GB" dirty="0" smtClean="0"/>
              <a:t>Wet cough is NOT asthma</a:t>
            </a:r>
          </a:p>
          <a:p>
            <a:endParaRPr lang="en-GB" dirty="0"/>
          </a:p>
          <a:p>
            <a:r>
              <a:rPr lang="en-GB" dirty="0" smtClean="0"/>
              <a:t>All that wheezes is NOT asthma</a:t>
            </a:r>
          </a:p>
          <a:p>
            <a:endParaRPr lang="en-GB" dirty="0"/>
          </a:p>
          <a:p>
            <a:pPr marL="0" indent="0">
              <a:buNone/>
            </a:pPr>
            <a:endParaRPr lang="en-GB" dirty="0" smtClean="0"/>
          </a:p>
          <a:p>
            <a:endParaRPr lang="en-GB" dirty="0"/>
          </a:p>
        </p:txBody>
      </p:sp>
    </p:spTree>
    <p:extLst>
      <p:ext uri="{BB962C8B-B14F-4D97-AF65-F5344CB8AC3E}">
        <p14:creationId xmlns:p14="http://schemas.microsoft.com/office/powerpoint/2010/main" val="3591090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Cough variant asthma</a:t>
            </a:r>
            <a:endParaRPr lang="en-GB" dirty="0"/>
          </a:p>
        </p:txBody>
      </p:sp>
      <p:sp>
        <p:nvSpPr>
          <p:cNvPr id="3" name="Content Placeholder 2"/>
          <p:cNvSpPr>
            <a:spLocks noGrp="1"/>
          </p:cNvSpPr>
          <p:nvPr>
            <p:ph idx="1"/>
          </p:nvPr>
        </p:nvSpPr>
        <p:spPr>
          <a:xfrm>
            <a:off x="1485900" y="2057400"/>
            <a:ext cx="6172200" cy="3639852"/>
          </a:xfrm>
        </p:spPr>
        <p:txBody>
          <a:bodyPr>
            <a:normAutofit fontScale="70000" lnSpcReduction="20000"/>
          </a:bodyPr>
          <a:lstStyle/>
          <a:p>
            <a:r>
              <a:rPr lang="en-GB" dirty="0" smtClean="0"/>
              <a:t>And some say ‘no’ </a:t>
            </a:r>
          </a:p>
          <a:p>
            <a:pPr lvl="1"/>
            <a:r>
              <a:rPr lang="en-GB" dirty="0" smtClean="0"/>
              <a:t>In children with isolated chronic cough there was</a:t>
            </a:r>
          </a:p>
          <a:p>
            <a:pPr marL="338138" lvl="1" indent="4763">
              <a:buNone/>
            </a:pPr>
            <a:r>
              <a:rPr lang="en-GB" dirty="0" smtClean="0"/>
              <a:t>no difference between </a:t>
            </a:r>
            <a:r>
              <a:rPr lang="en-GB" dirty="0" err="1" smtClean="0"/>
              <a:t>salbutamol</a:t>
            </a:r>
            <a:r>
              <a:rPr lang="en-GB" dirty="0" smtClean="0"/>
              <a:t> and placebo group.                      		   </a:t>
            </a:r>
            <a:r>
              <a:rPr lang="en-GB" u="sng" dirty="0" smtClean="0">
                <a:hlinkClick r:id="rId2" tooltip="blocked::http://www.ncbi.nlm.nih.gov/pubmed/16034971"/>
              </a:rPr>
              <a:t> </a:t>
            </a:r>
            <a:r>
              <a:rPr lang="en-GB" sz="750" dirty="0" err="1"/>
              <a:t>Tomerak</a:t>
            </a:r>
            <a:r>
              <a:rPr lang="en-GB" sz="750" dirty="0"/>
              <a:t> AA, </a:t>
            </a:r>
            <a:r>
              <a:rPr lang="en-GB" sz="750" dirty="0" err="1"/>
              <a:t>Vyas</a:t>
            </a:r>
            <a:r>
              <a:rPr lang="en-GB" sz="750" dirty="0"/>
              <a:t> H, </a:t>
            </a:r>
            <a:r>
              <a:rPr lang="en-GB" sz="750" dirty="0" err="1"/>
              <a:t>Lakenpaul</a:t>
            </a:r>
            <a:r>
              <a:rPr lang="en-GB" sz="750" dirty="0"/>
              <a:t> M, </a:t>
            </a:r>
            <a:r>
              <a:rPr lang="en-GB" sz="750" dirty="0" err="1"/>
              <a:t>McGlashan</a:t>
            </a:r>
            <a:r>
              <a:rPr lang="en-GB" sz="750" dirty="0"/>
              <a:t> JJ, McKean M.</a:t>
            </a:r>
          </a:p>
          <a:p>
            <a:pPr algn="r">
              <a:buNone/>
            </a:pPr>
            <a:r>
              <a:rPr lang="en-GB" sz="750" dirty="0"/>
              <a:t>Cochrane Database </a:t>
            </a:r>
            <a:r>
              <a:rPr lang="en-GB" sz="750" dirty="0" err="1"/>
              <a:t>Syst</a:t>
            </a:r>
            <a:r>
              <a:rPr lang="en-GB" sz="750" dirty="0"/>
              <a:t> Rev. 2005 Jul 20;(3):CD005373. Review.</a:t>
            </a:r>
          </a:p>
          <a:p>
            <a:pPr algn="r">
              <a:buNone/>
            </a:pPr>
            <a:r>
              <a:rPr lang="en-GB" sz="750" u="sng" dirty="0">
                <a:hlinkClick r:id="rId3" tooltip="blocked::http://www.ncbi.nlm.nih.gov/pubmed/1672866&#10;The Journal of asthma : official journal of the Association for the Care of Asthma."/>
              </a:rPr>
              <a:t>J Asthma.</a:t>
            </a:r>
            <a:r>
              <a:rPr lang="en-GB" sz="750" dirty="0"/>
              <a:t> 1991;28(2):85-90.</a:t>
            </a:r>
          </a:p>
          <a:p>
            <a:pPr marL="300038" lvl="1" indent="0"/>
            <a:r>
              <a:rPr lang="en-GB" dirty="0" smtClean="0"/>
              <a:t> Inhaled steroids - with the lower dose ... there was no significant difference... With the higher dose there was a significant improvement in nocturnal cough frequency .... However, a significant but smaller improvement was also seen with placebo.</a:t>
            </a:r>
          </a:p>
          <a:p>
            <a:pPr algn="r">
              <a:buNone/>
            </a:pPr>
            <a:r>
              <a:rPr lang="en-GB" sz="825" dirty="0" err="1"/>
              <a:t>Tomerak</a:t>
            </a:r>
            <a:r>
              <a:rPr lang="en-GB" sz="825" dirty="0"/>
              <a:t> AA, </a:t>
            </a:r>
            <a:r>
              <a:rPr lang="en-GB" sz="825" dirty="0" err="1"/>
              <a:t>McGlashan</a:t>
            </a:r>
            <a:r>
              <a:rPr lang="en-GB" sz="825" dirty="0"/>
              <a:t> JJ, </a:t>
            </a:r>
            <a:r>
              <a:rPr lang="en-GB" sz="825" dirty="0" err="1"/>
              <a:t>Vyas</a:t>
            </a:r>
            <a:r>
              <a:rPr lang="en-GB" sz="825" dirty="0"/>
              <a:t> HH, McKean MC.</a:t>
            </a:r>
          </a:p>
          <a:p>
            <a:pPr algn="r">
              <a:buNone/>
            </a:pPr>
            <a:r>
              <a:rPr lang="en-GB" sz="825" dirty="0"/>
              <a:t>Cochrane Database </a:t>
            </a:r>
            <a:r>
              <a:rPr lang="en-GB" sz="825" dirty="0" err="1"/>
              <a:t>Syst</a:t>
            </a:r>
            <a:r>
              <a:rPr lang="en-GB" sz="825" dirty="0"/>
              <a:t> Rev. 2005 Oct 19;(4):CD004231. Review.</a:t>
            </a:r>
          </a:p>
          <a:p>
            <a:pPr>
              <a:buNone/>
            </a:pPr>
            <a:endParaRPr lang="en-GB" dirty="0"/>
          </a:p>
        </p:txBody>
      </p:sp>
    </p:spTree>
    <p:extLst>
      <p:ext uri="{BB962C8B-B14F-4D97-AF65-F5344CB8AC3E}">
        <p14:creationId xmlns:p14="http://schemas.microsoft.com/office/powerpoint/2010/main" val="1278521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46" y="1052736"/>
            <a:ext cx="6172200" cy="857250"/>
          </a:xfrm>
        </p:spPr>
        <p:txBody>
          <a:bodyPr>
            <a:normAutofit/>
          </a:bodyPr>
          <a:lstStyle/>
          <a:p>
            <a:r>
              <a:rPr lang="en-GB" dirty="0" smtClean="0"/>
              <a:t>Cough variant asthma</a:t>
            </a:r>
            <a:endParaRPr lang="en-GB" dirty="0"/>
          </a:p>
        </p:txBody>
      </p:sp>
      <p:sp>
        <p:nvSpPr>
          <p:cNvPr id="3" name="Content Placeholder 2"/>
          <p:cNvSpPr>
            <a:spLocks noGrp="1"/>
          </p:cNvSpPr>
          <p:nvPr>
            <p:ph idx="1"/>
          </p:nvPr>
        </p:nvSpPr>
        <p:spPr/>
        <p:txBody>
          <a:bodyPr/>
          <a:lstStyle/>
          <a:p>
            <a:pPr marL="257175" lvl="1" indent="-257175" algn="ctr">
              <a:buNone/>
            </a:pPr>
            <a:r>
              <a:rPr lang="en-GB" sz="3000" dirty="0"/>
              <a:t>Clinical bottom line:</a:t>
            </a:r>
          </a:p>
          <a:p>
            <a:pPr marL="257175" lvl="1" indent="-257175" algn="ctr">
              <a:buNone/>
            </a:pPr>
            <a:endParaRPr lang="en-GB" dirty="0" smtClean="0"/>
          </a:p>
          <a:p>
            <a:pPr marL="257175" lvl="1" indent="-257175" algn="ctr">
              <a:buNone/>
            </a:pPr>
            <a:r>
              <a:rPr lang="en-GB" dirty="0" smtClean="0"/>
              <a:t>It is important not to over-diagnose asthma in children who in fact have a chronic non-specific cough. Such children require no treatment, get better with time, and have normal long-term lung function.</a:t>
            </a:r>
          </a:p>
          <a:p>
            <a:endParaRPr lang="en-GB" dirty="0"/>
          </a:p>
        </p:txBody>
      </p:sp>
    </p:spTree>
    <p:extLst>
      <p:ext uri="{BB962C8B-B14F-4D97-AF65-F5344CB8AC3E}">
        <p14:creationId xmlns:p14="http://schemas.microsoft.com/office/powerpoint/2010/main" val="3156374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994" y="1131094"/>
            <a:ext cx="3997356" cy="994172"/>
          </a:xfrm>
        </p:spPr>
        <p:txBody>
          <a:bodyPr>
            <a:normAutofit fontScale="90000"/>
          </a:bodyPr>
          <a:lstStyle/>
          <a:p>
            <a:r>
              <a:rPr lang="en-GB" dirty="0" smtClean="0"/>
              <a:t>Chronic cough</a:t>
            </a:r>
            <a:br>
              <a:rPr lang="en-GB" dirty="0" smtClean="0"/>
            </a:br>
            <a:endParaRPr lang="en-GB" dirty="0"/>
          </a:p>
        </p:txBody>
      </p:sp>
      <p:pic>
        <p:nvPicPr>
          <p:cNvPr id="4" name="Content Placeholder 3" descr="cough2.jpg"/>
          <p:cNvPicPr>
            <a:picLocks noGrp="1" noChangeAspect="1"/>
          </p:cNvPicPr>
          <p:nvPr>
            <p:ph idx="1"/>
          </p:nvPr>
        </p:nvPicPr>
        <p:blipFill>
          <a:blip r:embed="rId3" cstate="print"/>
          <a:stretch>
            <a:fillRect/>
          </a:stretch>
        </p:blipFill>
        <p:spPr>
          <a:xfrm>
            <a:off x="888642" y="246214"/>
            <a:ext cx="7297310" cy="6334890"/>
          </a:xfrm>
        </p:spPr>
      </p:pic>
      <p:sp>
        <p:nvSpPr>
          <p:cNvPr id="5" name="Rectangle 4"/>
          <p:cNvSpPr/>
          <p:nvPr/>
        </p:nvSpPr>
        <p:spPr>
          <a:xfrm>
            <a:off x="4517994" y="246214"/>
            <a:ext cx="3667958" cy="6334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dirty="0">
              <a:solidFill>
                <a:schemeClr val="tx1"/>
              </a:solidFill>
            </a:endParaRPr>
          </a:p>
          <a:p>
            <a:endParaRPr lang="en-GB" dirty="0">
              <a:solidFill>
                <a:schemeClr val="tx1"/>
              </a:solidFill>
            </a:endParaRPr>
          </a:p>
          <a:p>
            <a:endParaRPr lang="en-GB" dirty="0">
              <a:solidFill>
                <a:schemeClr val="tx1"/>
              </a:solidFill>
            </a:endParaRPr>
          </a:p>
        </p:txBody>
      </p:sp>
      <p:pic>
        <p:nvPicPr>
          <p:cNvPr id="36866" name="Picture 2" descr="C:\Users\Sarah\Pictures\cough.gif"/>
          <p:cNvPicPr>
            <a:picLocks noChangeAspect="1" noChangeArrowheads="1"/>
          </p:cNvPicPr>
          <p:nvPr/>
        </p:nvPicPr>
        <p:blipFill>
          <a:blip r:embed="rId4" cstate="print"/>
          <a:srcRect/>
          <a:stretch>
            <a:fillRect/>
          </a:stretch>
        </p:blipFill>
        <p:spPr bwMode="auto">
          <a:xfrm>
            <a:off x="4734018" y="3050958"/>
            <a:ext cx="2800350" cy="2443163"/>
          </a:xfrm>
          <a:prstGeom prst="rect">
            <a:avLst/>
          </a:prstGeom>
          <a:noFill/>
        </p:spPr>
      </p:pic>
      <p:sp>
        <p:nvSpPr>
          <p:cNvPr id="6" name="Rectangle 5"/>
          <p:cNvSpPr/>
          <p:nvPr/>
        </p:nvSpPr>
        <p:spPr>
          <a:xfrm>
            <a:off x="4517994" y="1052736"/>
            <a:ext cx="3078342" cy="905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dirty="0">
                <a:solidFill>
                  <a:schemeClr val="bg1"/>
                </a:solidFill>
                <a:latin typeface="+mj-lt"/>
              </a:rPr>
              <a:t>Chronic Cough (BTS)</a:t>
            </a:r>
          </a:p>
        </p:txBody>
      </p:sp>
    </p:spTree>
    <p:extLst>
      <p:ext uri="{BB962C8B-B14F-4D97-AF65-F5344CB8AC3E}">
        <p14:creationId xmlns:p14="http://schemas.microsoft.com/office/powerpoint/2010/main" val="87184581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994" y="1131094"/>
            <a:ext cx="3997356" cy="994172"/>
          </a:xfrm>
        </p:spPr>
        <p:txBody>
          <a:bodyPr>
            <a:normAutofit fontScale="90000"/>
          </a:bodyPr>
          <a:lstStyle/>
          <a:p>
            <a:r>
              <a:rPr lang="en-GB" dirty="0" smtClean="0"/>
              <a:t>Chronic cough</a:t>
            </a:r>
            <a:br>
              <a:rPr lang="en-GB" dirty="0" smtClean="0"/>
            </a:br>
            <a:endParaRPr lang="en-GB" dirty="0"/>
          </a:p>
        </p:txBody>
      </p:sp>
      <p:pic>
        <p:nvPicPr>
          <p:cNvPr id="4" name="Content Placeholder 3" descr="cough2.jpg"/>
          <p:cNvPicPr>
            <a:picLocks noGrp="1" noChangeAspect="1"/>
          </p:cNvPicPr>
          <p:nvPr>
            <p:ph idx="1"/>
          </p:nvPr>
        </p:nvPicPr>
        <p:blipFill>
          <a:blip r:embed="rId3" cstate="print"/>
          <a:stretch>
            <a:fillRect/>
          </a:stretch>
        </p:blipFill>
        <p:spPr>
          <a:xfrm>
            <a:off x="888642" y="246214"/>
            <a:ext cx="7297310" cy="6334890"/>
          </a:xfrm>
        </p:spPr>
      </p:pic>
      <p:sp>
        <p:nvSpPr>
          <p:cNvPr id="5" name="Rectangle 4"/>
          <p:cNvSpPr/>
          <p:nvPr/>
        </p:nvSpPr>
        <p:spPr>
          <a:xfrm>
            <a:off x="4517994" y="246214"/>
            <a:ext cx="3667958" cy="6334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dirty="0">
              <a:solidFill>
                <a:schemeClr val="tx1"/>
              </a:solidFill>
            </a:endParaRPr>
          </a:p>
          <a:p>
            <a:endParaRPr lang="en-GB" dirty="0">
              <a:solidFill>
                <a:schemeClr val="tx1"/>
              </a:solidFill>
            </a:endParaRPr>
          </a:p>
          <a:p>
            <a:endParaRPr lang="en-GB" dirty="0">
              <a:solidFill>
                <a:schemeClr val="tx1"/>
              </a:solidFill>
            </a:endParaRPr>
          </a:p>
        </p:txBody>
      </p:sp>
      <p:pic>
        <p:nvPicPr>
          <p:cNvPr id="36866" name="Picture 2" descr="C:\Users\Sarah\Pictures\cough.gif"/>
          <p:cNvPicPr>
            <a:picLocks noChangeAspect="1" noChangeArrowheads="1"/>
          </p:cNvPicPr>
          <p:nvPr/>
        </p:nvPicPr>
        <p:blipFill>
          <a:blip r:embed="rId4" cstate="print"/>
          <a:srcRect/>
          <a:stretch>
            <a:fillRect/>
          </a:stretch>
        </p:blipFill>
        <p:spPr bwMode="auto">
          <a:xfrm>
            <a:off x="4734018" y="3050958"/>
            <a:ext cx="2800350" cy="2443163"/>
          </a:xfrm>
          <a:prstGeom prst="rect">
            <a:avLst/>
          </a:prstGeom>
          <a:noFill/>
        </p:spPr>
      </p:pic>
      <p:sp>
        <p:nvSpPr>
          <p:cNvPr id="6" name="Rectangle 5"/>
          <p:cNvSpPr/>
          <p:nvPr/>
        </p:nvSpPr>
        <p:spPr>
          <a:xfrm>
            <a:off x="4517994" y="1052736"/>
            <a:ext cx="3078342" cy="905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dirty="0">
                <a:solidFill>
                  <a:schemeClr val="bg1"/>
                </a:solidFill>
                <a:latin typeface="+mj-lt"/>
              </a:rPr>
              <a:t>Chronic Cough (BTS)</a:t>
            </a:r>
          </a:p>
        </p:txBody>
      </p:sp>
      <p:sp>
        <p:nvSpPr>
          <p:cNvPr id="7" name="Oval 6"/>
          <p:cNvSpPr/>
          <p:nvPr/>
        </p:nvSpPr>
        <p:spPr>
          <a:xfrm>
            <a:off x="2030206" y="3413658"/>
            <a:ext cx="1836204" cy="1242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9228080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994" y="1131094"/>
            <a:ext cx="3997356" cy="994172"/>
          </a:xfrm>
        </p:spPr>
        <p:txBody>
          <a:bodyPr>
            <a:normAutofit fontScale="90000"/>
          </a:bodyPr>
          <a:lstStyle/>
          <a:p>
            <a:r>
              <a:rPr lang="en-GB" dirty="0" smtClean="0"/>
              <a:t>Chronic cough</a:t>
            </a:r>
            <a:br>
              <a:rPr lang="en-GB" dirty="0" smtClean="0"/>
            </a:br>
            <a:endParaRPr lang="en-GB" dirty="0"/>
          </a:p>
        </p:txBody>
      </p:sp>
      <p:pic>
        <p:nvPicPr>
          <p:cNvPr id="4" name="Content Placeholder 3" descr="cough2.jpg"/>
          <p:cNvPicPr>
            <a:picLocks noGrp="1" noChangeAspect="1"/>
          </p:cNvPicPr>
          <p:nvPr>
            <p:ph idx="1"/>
          </p:nvPr>
        </p:nvPicPr>
        <p:blipFill>
          <a:blip r:embed="rId3" cstate="print"/>
          <a:stretch>
            <a:fillRect/>
          </a:stretch>
        </p:blipFill>
        <p:spPr>
          <a:xfrm>
            <a:off x="888642" y="246214"/>
            <a:ext cx="7297310" cy="6334890"/>
          </a:xfrm>
        </p:spPr>
      </p:pic>
      <p:sp>
        <p:nvSpPr>
          <p:cNvPr id="5" name="Rectangle 4"/>
          <p:cNvSpPr/>
          <p:nvPr/>
        </p:nvSpPr>
        <p:spPr>
          <a:xfrm>
            <a:off x="4517994" y="246214"/>
            <a:ext cx="3667958" cy="6334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dirty="0">
              <a:solidFill>
                <a:schemeClr val="tx1"/>
              </a:solidFill>
            </a:endParaRPr>
          </a:p>
          <a:p>
            <a:endParaRPr lang="en-GB" dirty="0">
              <a:solidFill>
                <a:schemeClr val="tx1"/>
              </a:solidFill>
            </a:endParaRPr>
          </a:p>
          <a:p>
            <a:endParaRPr lang="en-GB" dirty="0">
              <a:solidFill>
                <a:schemeClr val="tx1"/>
              </a:solidFill>
            </a:endParaRPr>
          </a:p>
        </p:txBody>
      </p:sp>
      <p:pic>
        <p:nvPicPr>
          <p:cNvPr id="36866" name="Picture 2" descr="C:\Users\Sarah\Pictures\cough.gif"/>
          <p:cNvPicPr>
            <a:picLocks noChangeAspect="1" noChangeArrowheads="1"/>
          </p:cNvPicPr>
          <p:nvPr/>
        </p:nvPicPr>
        <p:blipFill>
          <a:blip r:embed="rId4" cstate="print"/>
          <a:srcRect/>
          <a:stretch>
            <a:fillRect/>
          </a:stretch>
        </p:blipFill>
        <p:spPr bwMode="auto">
          <a:xfrm>
            <a:off x="4734018" y="3050958"/>
            <a:ext cx="2800350" cy="2443163"/>
          </a:xfrm>
          <a:prstGeom prst="rect">
            <a:avLst/>
          </a:prstGeom>
          <a:noFill/>
        </p:spPr>
      </p:pic>
      <p:sp>
        <p:nvSpPr>
          <p:cNvPr id="6" name="Rectangle 5"/>
          <p:cNvSpPr/>
          <p:nvPr/>
        </p:nvSpPr>
        <p:spPr>
          <a:xfrm>
            <a:off x="4517994" y="1052736"/>
            <a:ext cx="3078342" cy="905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dirty="0">
                <a:solidFill>
                  <a:schemeClr val="bg1"/>
                </a:solidFill>
                <a:latin typeface="+mj-lt"/>
              </a:rPr>
              <a:t>Chronic Cough (BTS)</a:t>
            </a:r>
          </a:p>
        </p:txBody>
      </p:sp>
      <p:sp>
        <p:nvSpPr>
          <p:cNvPr id="7" name="Oval 6"/>
          <p:cNvSpPr/>
          <p:nvPr/>
        </p:nvSpPr>
        <p:spPr>
          <a:xfrm>
            <a:off x="1090049" y="4727303"/>
            <a:ext cx="1836204" cy="1242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32352177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994" y="1131094"/>
            <a:ext cx="3997356" cy="994172"/>
          </a:xfrm>
        </p:spPr>
        <p:txBody>
          <a:bodyPr>
            <a:normAutofit fontScale="90000"/>
          </a:bodyPr>
          <a:lstStyle/>
          <a:p>
            <a:r>
              <a:rPr lang="en-GB" dirty="0" smtClean="0"/>
              <a:t>Chronic cough</a:t>
            </a:r>
            <a:br>
              <a:rPr lang="en-GB" dirty="0" smtClean="0"/>
            </a:br>
            <a:endParaRPr lang="en-GB" dirty="0"/>
          </a:p>
        </p:txBody>
      </p:sp>
      <p:pic>
        <p:nvPicPr>
          <p:cNvPr id="4" name="Content Placeholder 3" descr="cough2.jpg"/>
          <p:cNvPicPr>
            <a:picLocks noGrp="1" noChangeAspect="1"/>
          </p:cNvPicPr>
          <p:nvPr>
            <p:ph idx="1"/>
          </p:nvPr>
        </p:nvPicPr>
        <p:blipFill>
          <a:blip r:embed="rId3" cstate="print"/>
          <a:stretch>
            <a:fillRect/>
          </a:stretch>
        </p:blipFill>
        <p:spPr>
          <a:xfrm>
            <a:off x="888642" y="246214"/>
            <a:ext cx="7297310" cy="6334890"/>
          </a:xfrm>
        </p:spPr>
      </p:pic>
      <p:sp>
        <p:nvSpPr>
          <p:cNvPr id="5" name="Rectangle 4"/>
          <p:cNvSpPr/>
          <p:nvPr/>
        </p:nvSpPr>
        <p:spPr>
          <a:xfrm>
            <a:off x="4517994" y="246214"/>
            <a:ext cx="3667958" cy="6334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dirty="0">
              <a:solidFill>
                <a:schemeClr val="tx1"/>
              </a:solidFill>
            </a:endParaRPr>
          </a:p>
          <a:p>
            <a:endParaRPr lang="en-GB" dirty="0">
              <a:solidFill>
                <a:schemeClr val="tx1"/>
              </a:solidFill>
            </a:endParaRPr>
          </a:p>
          <a:p>
            <a:endParaRPr lang="en-GB" dirty="0">
              <a:solidFill>
                <a:schemeClr val="tx1"/>
              </a:solidFill>
            </a:endParaRPr>
          </a:p>
        </p:txBody>
      </p:sp>
      <p:pic>
        <p:nvPicPr>
          <p:cNvPr id="36866" name="Picture 2" descr="C:\Users\Sarah\Pictures\cough.gif"/>
          <p:cNvPicPr>
            <a:picLocks noChangeAspect="1" noChangeArrowheads="1"/>
          </p:cNvPicPr>
          <p:nvPr/>
        </p:nvPicPr>
        <p:blipFill>
          <a:blip r:embed="rId4" cstate="print"/>
          <a:srcRect/>
          <a:stretch>
            <a:fillRect/>
          </a:stretch>
        </p:blipFill>
        <p:spPr bwMode="auto">
          <a:xfrm>
            <a:off x="4734018" y="3050958"/>
            <a:ext cx="2800350" cy="2443163"/>
          </a:xfrm>
          <a:prstGeom prst="rect">
            <a:avLst/>
          </a:prstGeom>
          <a:noFill/>
        </p:spPr>
      </p:pic>
      <p:sp>
        <p:nvSpPr>
          <p:cNvPr id="6" name="Rectangle 5"/>
          <p:cNvSpPr/>
          <p:nvPr/>
        </p:nvSpPr>
        <p:spPr>
          <a:xfrm>
            <a:off x="4517994" y="1052736"/>
            <a:ext cx="3078342" cy="905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dirty="0">
                <a:solidFill>
                  <a:schemeClr val="bg1"/>
                </a:solidFill>
                <a:latin typeface="+mj-lt"/>
              </a:rPr>
              <a:t>Chronic Cough (BTS)</a:t>
            </a:r>
          </a:p>
        </p:txBody>
      </p:sp>
      <p:sp>
        <p:nvSpPr>
          <p:cNvPr id="7" name="Oval 6"/>
          <p:cNvSpPr/>
          <p:nvPr/>
        </p:nvSpPr>
        <p:spPr>
          <a:xfrm>
            <a:off x="2701093" y="4801432"/>
            <a:ext cx="1836204" cy="1242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44911454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Asthma</a:t>
            </a:r>
            <a:endParaRPr lang="en-GB" dirty="0"/>
          </a:p>
        </p:txBody>
      </p:sp>
      <p:sp>
        <p:nvSpPr>
          <p:cNvPr id="3" name="Content Placeholder 2"/>
          <p:cNvSpPr>
            <a:spLocks noGrp="1"/>
          </p:cNvSpPr>
          <p:nvPr>
            <p:ph idx="1"/>
          </p:nvPr>
        </p:nvSpPr>
        <p:spPr/>
        <p:txBody>
          <a:bodyPr/>
          <a:lstStyle/>
          <a:p>
            <a:endParaRPr lang="en-GB" dirty="0"/>
          </a:p>
          <a:p>
            <a:r>
              <a:rPr lang="en-GB" dirty="0" smtClean="0"/>
              <a:t>Wet cough is NOT asthma</a:t>
            </a:r>
          </a:p>
          <a:p>
            <a:endParaRPr lang="en-GB" dirty="0"/>
          </a:p>
          <a:p>
            <a:r>
              <a:rPr lang="en-GB" dirty="0" smtClean="0"/>
              <a:t>All that wheezes is NOT asthma</a:t>
            </a:r>
          </a:p>
          <a:p>
            <a:endParaRPr lang="en-GB" dirty="0"/>
          </a:p>
          <a:p>
            <a:r>
              <a:rPr lang="en-GB" dirty="0" smtClean="0"/>
              <a:t>All </a:t>
            </a:r>
            <a:r>
              <a:rPr lang="en-GB" dirty="0"/>
              <a:t>dry cough is NOT asthma</a:t>
            </a:r>
          </a:p>
          <a:p>
            <a:endParaRPr lang="en-GB" dirty="0" smtClean="0"/>
          </a:p>
          <a:p>
            <a:endParaRPr lang="en-GB" dirty="0"/>
          </a:p>
        </p:txBody>
      </p:sp>
    </p:spTree>
    <p:extLst>
      <p:ext uri="{BB962C8B-B14F-4D97-AF65-F5344CB8AC3E}">
        <p14:creationId xmlns:p14="http://schemas.microsoft.com/office/powerpoint/2010/main" val="3401478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025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INFANTILE STRIDOR - case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4 month infant</a:t>
            </a:r>
          </a:p>
          <a:p>
            <a:r>
              <a:rPr lang="en-GB" dirty="0" smtClean="0"/>
              <a:t>Pregnancy and birth unremarkable</a:t>
            </a:r>
          </a:p>
          <a:p>
            <a:r>
              <a:rPr lang="en-GB" dirty="0"/>
              <a:t>S</a:t>
            </a:r>
            <a:r>
              <a:rPr lang="en-GB" dirty="0" smtClean="0"/>
              <a:t>tridor </a:t>
            </a:r>
            <a:r>
              <a:rPr lang="en-GB" dirty="0" smtClean="0"/>
              <a:t>shortly after </a:t>
            </a:r>
            <a:r>
              <a:rPr lang="en-GB" dirty="0" smtClean="0"/>
              <a:t>birth</a:t>
            </a:r>
            <a:endParaRPr lang="en-GB" dirty="0" smtClean="0"/>
          </a:p>
          <a:p>
            <a:r>
              <a:rPr lang="en-GB" dirty="0" smtClean="0"/>
              <a:t>2/12: Attended with vomiting</a:t>
            </a:r>
          </a:p>
          <a:p>
            <a:pPr marL="0" indent="0">
              <a:buNone/>
            </a:pPr>
            <a:r>
              <a:rPr lang="en-GB" dirty="0"/>
              <a:t>	</a:t>
            </a:r>
            <a:r>
              <a:rPr lang="en-GB" dirty="0" smtClean="0"/>
              <a:t>	– </a:t>
            </a:r>
            <a:r>
              <a:rPr lang="en-GB" dirty="0" err="1" smtClean="0"/>
              <a:t>Dx</a:t>
            </a:r>
            <a:r>
              <a:rPr lang="en-GB" dirty="0" smtClean="0"/>
              <a:t>: reflux; Rx: ranitidine </a:t>
            </a:r>
            <a:endParaRPr lang="en-GB" dirty="0"/>
          </a:p>
          <a:p>
            <a:r>
              <a:rPr lang="en-GB" dirty="0" smtClean="0"/>
              <a:t>2.5/12: </a:t>
            </a:r>
            <a:r>
              <a:rPr lang="en-GB" dirty="0" smtClean="0"/>
              <a:t>bronchiolitis </a:t>
            </a:r>
            <a:r>
              <a:rPr lang="en-GB" dirty="0" smtClean="0"/>
              <a:t>(flu A</a:t>
            </a:r>
            <a:r>
              <a:rPr lang="en-GB" dirty="0" smtClean="0"/>
              <a:t>)</a:t>
            </a:r>
          </a:p>
          <a:p>
            <a:r>
              <a:rPr lang="en-GB" dirty="0" smtClean="0"/>
              <a:t>3 </a:t>
            </a:r>
            <a:r>
              <a:rPr lang="en-GB" dirty="0" smtClean="0"/>
              <a:t>weeks later: static growth, </a:t>
            </a:r>
            <a:r>
              <a:rPr lang="en-GB" dirty="0" smtClean="0"/>
              <a:t>respiratory </a:t>
            </a:r>
            <a:r>
              <a:rPr lang="en-GB" dirty="0" smtClean="0"/>
              <a:t>distress at rest with </a:t>
            </a:r>
            <a:r>
              <a:rPr lang="en-GB" dirty="0" smtClean="0"/>
              <a:t>stridor </a:t>
            </a:r>
            <a:r>
              <a:rPr lang="en-GB" dirty="0" smtClean="0"/>
              <a:t>admitted </a:t>
            </a:r>
            <a:r>
              <a:rPr lang="en-GB" dirty="0" smtClean="0"/>
              <a:t>for Ix and surgery</a:t>
            </a:r>
            <a:endParaRPr lang="en-GB" dirty="0"/>
          </a:p>
        </p:txBody>
      </p:sp>
    </p:spTree>
    <p:extLst>
      <p:ext uri="{BB962C8B-B14F-4D97-AF65-F5344CB8AC3E}">
        <p14:creationId xmlns:p14="http://schemas.microsoft.com/office/powerpoint/2010/main" val="30315413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Severe </a:t>
            </a:r>
            <a:r>
              <a:rPr lang="en-GB" dirty="0" err="1" smtClean="0"/>
              <a:t>laryngomalacia</a:t>
            </a:r>
            <a:endParaRPr lang="en-GB" dirty="0"/>
          </a:p>
        </p:txBody>
      </p:sp>
      <p:pic>
        <p:nvPicPr>
          <p:cNvPr id="5122" name="Picture 2" descr="http://bestpractice.bmj.com/best-practice/images/bp/en-gb/754-1-hlight_defaul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2457" y="1919757"/>
            <a:ext cx="4150848" cy="34351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iki.uiowa.edu/download/attachments/39786162/02a.jpg?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57" y="192592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591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1</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12 year old Pakistani boy with cough and wheeze</a:t>
            </a:r>
          </a:p>
          <a:p>
            <a:r>
              <a:rPr lang="en-GB" dirty="0" smtClean="0"/>
              <a:t>Treatment: </a:t>
            </a:r>
            <a:r>
              <a:rPr lang="en-GB" dirty="0" err="1" smtClean="0"/>
              <a:t>seretide</a:t>
            </a:r>
            <a:r>
              <a:rPr lang="en-GB" dirty="0" smtClean="0"/>
              <a:t> 50 two puffs </a:t>
            </a:r>
            <a:r>
              <a:rPr lang="en-GB" dirty="0" err="1" smtClean="0"/>
              <a:t>bd</a:t>
            </a:r>
            <a:r>
              <a:rPr lang="en-GB" dirty="0" smtClean="0"/>
              <a:t>, salbutamol prn</a:t>
            </a:r>
          </a:p>
          <a:p>
            <a:r>
              <a:rPr lang="en-GB" dirty="0"/>
              <a:t>P</a:t>
            </a:r>
            <a:r>
              <a:rPr lang="en-GB" dirty="0" smtClean="0"/>
              <a:t>oor </a:t>
            </a:r>
            <a:r>
              <a:rPr lang="en-GB" dirty="0" smtClean="0"/>
              <a:t>response</a:t>
            </a:r>
          </a:p>
          <a:p>
            <a:r>
              <a:rPr lang="en-GB" dirty="0" smtClean="0"/>
              <a:t>OPA 1</a:t>
            </a:r>
            <a:r>
              <a:rPr lang="en-GB" dirty="0" smtClean="0"/>
              <a:t>: </a:t>
            </a:r>
            <a:r>
              <a:rPr lang="en-GB" dirty="0" err="1" smtClean="0"/>
              <a:t>montelukast</a:t>
            </a:r>
            <a:r>
              <a:rPr lang="en-GB" dirty="0" smtClean="0"/>
              <a:t> added</a:t>
            </a:r>
          </a:p>
          <a:p>
            <a:r>
              <a:rPr lang="en-GB" dirty="0" smtClean="0"/>
              <a:t>OPA 2</a:t>
            </a:r>
            <a:r>
              <a:rPr lang="en-GB" dirty="0" smtClean="0"/>
              <a:t>: improved control, but poor cough technique – referred </a:t>
            </a:r>
            <a:r>
              <a:rPr lang="en-GB" dirty="0" err="1" smtClean="0"/>
              <a:t>physio</a:t>
            </a:r>
            <a:endParaRPr lang="en-GB" dirty="0" smtClean="0"/>
          </a:p>
          <a:p>
            <a:r>
              <a:rPr lang="en-GB" dirty="0" err="1" smtClean="0"/>
              <a:t>Physio</a:t>
            </a:r>
            <a:r>
              <a:rPr lang="en-GB" dirty="0" smtClean="0"/>
              <a:t> review: WET cough – please reconsider diagnosis</a:t>
            </a:r>
          </a:p>
          <a:p>
            <a:pPr marL="342900" lvl="1" indent="0">
              <a:buNone/>
            </a:pPr>
            <a:endParaRPr lang="en-GB" dirty="0"/>
          </a:p>
        </p:txBody>
      </p:sp>
    </p:spTree>
    <p:extLst>
      <p:ext uri="{BB962C8B-B14F-4D97-AF65-F5344CB8AC3E}">
        <p14:creationId xmlns:p14="http://schemas.microsoft.com/office/powerpoint/2010/main" val="9218138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Laryngomalacia</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75% of infantile stridor</a:t>
            </a:r>
          </a:p>
          <a:p>
            <a:r>
              <a:rPr lang="en-GB" dirty="0" smtClean="0"/>
              <a:t>Mostly mild, worse prone, and on crying. Normal voice.</a:t>
            </a:r>
          </a:p>
          <a:p>
            <a:r>
              <a:rPr lang="en-GB" dirty="0" smtClean="0"/>
              <a:t>May initially worsen </a:t>
            </a:r>
            <a:endParaRPr lang="en-GB" dirty="0" smtClean="0"/>
          </a:p>
          <a:p>
            <a:r>
              <a:rPr lang="en-GB" dirty="0" smtClean="0"/>
              <a:t>Resolves </a:t>
            </a:r>
            <a:r>
              <a:rPr lang="en-GB" dirty="0"/>
              <a:t>by age 2 and often </a:t>
            </a:r>
            <a:r>
              <a:rPr lang="en-GB" dirty="0" smtClean="0"/>
              <a:t>earlier</a:t>
            </a:r>
            <a:endParaRPr lang="en-GB" dirty="0"/>
          </a:p>
          <a:p>
            <a:r>
              <a:rPr lang="en-GB" dirty="0" smtClean="0"/>
              <a:t>Treatment:</a:t>
            </a:r>
          </a:p>
          <a:p>
            <a:pPr lvl="1"/>
            <a:r>
              <a:rPr lang="en-GB" dirty="0" smtClean="0"/>
              <a:t>none</a:t>
            </a:r>
            <a:endParaRPr lang="en-GB" dirty="0" smtClean="0"/>
          </a:p>
          <a:p>
            <a:pPr lvl="1"/>
            <a:r>
              <a:rPr lang="en-GB" dirty="0" smtClean="0"/>
              <a:t>calorie </a:t>
            </a:r>
            <a:r>
              <a:rPr lang="en-GB" dirty="0" smtClean="0"/>
              <a:t>fortification</a:t>
            </a:r>
          </a:p>
          <a:p>
            <a:pPr lvl="1"/>
            <a:r>
              <a:rPr lang="en-GB" dirty="0" smtClean="0"/>
              <a:t>Treat </a:t>
            </a:r>
            <a:r>
              <a:rPr lang="en-GB" dirty="0" smtClean="0"/>
              <a:t>acid </a:t>
            </a:r>
            <a:r>
              <a:rPr lang="en-GB" dirty="0" smtClean="0"/>
              <a:t>reflux</a:t>
            </a:r>
          </a:p>
          <a:p>
            <a:pPr lvl="1"/>
            <a:r>
              <a:rPr lang="en-GB" dirty="0" smtClean="0"/>
              <a:t>Surgical intervention</a:t>
            </a:r>
            <a:endParaRPr lang="en-GB" dirty="0"/>
          </a:p>
        </p:txBody>
      </p:sp>
    </p:spTree>
    <p:extLst>
      <p:ext uri="{BB962C8B-B14F-4D97-AF65-F5344CB8AC3E}">
        <p14:creationId xmlns:p14="http://schemas.microsoft.com/office/powerpoint/2010/main" val="28222166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Differential diagnosis </a:t>
            </a:r>
            <a:r>
              <a:rPr lang="en-GB" dirty="0" smtClean="0"/>
              <a:t>includes:</a:t>
            </a:r>
            <a:endParaRPr lang="en-GB" dirty="0"/>
          </a:p>
        </p:txBody>
      </p:sp>
      <p:sp>
        <p:nvSpPr>
          <p:cNvPr id="3" name="Content Placeholder 2"/>
          <p:cNvSpPr>
            <a:spLocks noGrp="1"/>
          </p:cNvSpPr>
          <p:nvPr>
            <p:ph idx="1"/>
          </p:nvPr>
        </p:nvSpPr>
        <p:spPr>
          <a:xfrm>
            <a:off x="628650" y="2125267"/>
            <a:ext cx="7886700" cy="3364706"/>
          </a:xfrm>
        </p:spPr>
        <p:txBody>
          <a:bodyPr>
            <a:normAutofit fontScale="70000" lnSpcReduction="20000"/>
          </a:bodyPr>
          <a:lstStyle/>
          <a:p>
            <a:pPr marL="0" indent="0">
              <a:buNone/>
            </a:pPr>
            <a:r>
              <a:rPr lang="en-GB" dirty="0" smtClean="0"/>
              <a:t>Vocal cord palsy (unilateral)</a:t>
            </a:r>
          </a:p>
          <a:p>
            <a:pPr marL="0" indent="0">
              <a:buNone/>
            </a:pPr>
            <a:r>
              <a:rPr lang="en-GB" dirty="0" smtClean="0"/>
              <a:t>Laryngeal web</a:t>
            </a:r>
          </a:p>
          <a:p>
            <a:pPr marL="0" indent="0">
              <a:buNone/>
            </a:pPr>
            <a:r>
              <a:rPr lang="en-GB" dirty="0" smtClean="0"/>
              <a:t>Subglottic stenosis</a:t>
            </a:r>
          </a:p>
          <a:p>
            <a:pPr marL="0" indent="0">
              <a:buNone/>
            </a:pPr>
            <a:r>
              <a:rPr lang="en-GB" dirty="0" smtClean="0"/>
              <a:t>Cysts, haemangiomas, </a:t>
            </a:r>
            <a:r>
              <a:rPr lang="en-GB" dirty="0" err="1" smtClean="0"/>
              <a:t>papillomas</a:t>
            </a:r>
            <a:endParaRPr lang="en-GB" dirty="0" smtClean="0"/>
          </a:p>
          <a:p>
            <a:pPr marL="0" indent="0">
              <a:buNone/>
            </a:pPr>
            <a:r>
              <a:rPr lang="en-GB" dirty="0" err="1" smtClean="0"/>
              <a:t>Tracheomalacia</a:t>
            </a:r>
            <a:r>
              <a:rPr lang="en-GB" dirty="0" smtClean="0"/>
              <a:t> – expiratory stridor</a:t>
            </a:r>
          </a:p>
          <a:p>
            <a:pPr marL="0" indent="0">
              <a:buNone/>
            </a:pPr>
            <a:r>
              <a:rPr lang="en-GB" dirty="0" smtClean="0"/>
              <a:t>External compression from</a:t>
            </a:r>
          </a:p>
          <a:p>
            <a:pPr marL="0" indent="0">
              <a:buNone/>
            </a:pPr>
            <a:r>
              <a:rPr lang="en-GB" dirty="0"/>
              <a:t>	</a:t>
            </a:r>
            <a:r>
              <a:rPr lang="en-GB" dirty="0" smtClean="0"/>
              <a:t>vascular ring</a:t>
            </a:r>
          </a:p>
          <a:p>
            <a:pPr marL="0" indent="0">
              <a:buNone/>
            </a:pPr>
            <a:r>
              <a:rPr lang="en-GB" dirty="0"/>
              <a:t>	</a:t>
            </a:r>
            <a:r>
              <a:rPr lang="en-GB" dirty="0" smtClean="0"/>
              <a:t>cystic lung lesion</a:t>
            </a:r>
          </a:p>
          <a:p>
            <a:pPr marL="0" indent="0">
              <a:buNone/>
            </a:pPr>
            <a:r>
              <a:rPr lang="en-GB" dirty="0" smtClean="0"/>
              <a:t>CNS lesions with increased tone</a:t>
            </a:r>
            <a:endParaRPr lang="en-GB" dirty="0"/>
          </a:p>
        </p:txBody>
      </p:sp>
    </p:spTree>
    <p:extLst>
      <p:ext uri="{BB962C8B-B14F-4D97-AF65-F5344CB8AC3E}">
        <p14:creationId xmlns:p14="http://schemas.microsoft.com/office/powerpoint/2010/main" val="1590585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Wide differential diagnosis</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4008064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Clues in history</a:t>
            </a:r>
            <a:endParaRPr lang="en-GB" dirty="0"/>
          </a:p>
        </p:txBody>
      </p:sp>
      <p:pic>
        <p:nvPicPr>
          <p:cNvPr id="4" name="Picture 4" descr="http://www.marleyfamily.us/marleyfamily/MainImages/NatePageTwo/intubatedJune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9002" y="1299356"/>
            <a:ext cx="4857878" cy="36060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newborns.stanford.edu/images/brachialplex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400" y="2699886"/>
            <a:ext cx="5013900" cy="3697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wartremovaltips.com/wp-content/uploads/2012/12/bad-hand-war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907" y="85301"/>
            <a:ext cx="4059371" cy="261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94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Clues on examination</a:t>
            </a:r>
            <a:endParaRPr lang="en-GB" dirty="0"/>
          </a:p>
        </p:txBody>
      </p:sp>
      <p:pic>
        <p:nvPicPr>
          <p:cNvPr id="5" name="Picture 2" descr="http://img.webmd.com/dtmcms/live/webmd/consumer_assets/site_images/articles/health_tools/birthmarks_slideshow/PRinc_photo_of_strawberry_ma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47" y="3629764"/>
            <a:ext cx="4457134" cy="30286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The Horses. hoarse   Use Hoarse in a sentence hoarse [hawrs, hohrs] adjective, hoars·er, hoars·est. 1. having a vocal tone characterized by weakness of intensit"/>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713172" y="1184856"/>
            <a:ext cx="4225009" cy="5205211"/>
          </a:xfrm>
          <a:prstGeom prst="rect">
            <a:avLst/>
          </a:prstGeom>
          <a:noFill/>
          <a:extLst>
            <a:ext uri="{909E8E84-426E-40DD-AFC4-6F175D3DCCD1}">
              <a14:hiddenFill xmlns:a14="http://schemas.microsoft.com/office/drawing/2010/main">
                <a:solidFill>
                  <a:srgbClr val="FFFFFF"/>
                </a:solidFill>
              </a14:hiddenFill>
            </a:ext>
          </a:extLst>
        </p:spPr>
      </p:pic>
      <p:pic>
        <p:nvPicPr>
          <p:cNvPr id="3" name="Hoarse cry (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81746" y="375770"/>
            <a:ext cx="3687860" cy="650798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0387" y="1050607"/>
            <a:ext cx="3792702" cy="3889420"/>
          </a:xfrm>
          <a:prstGeom prst="rect">
            <a:avLst/>
          </a:prstGeom>
        </p:spPr>
      </p:pic>
    </p:spTree>
    <p:extLst>
      <p:ext uri="{BB962C8B-B14F-4D97-AF65-F5344CB8AC3E}">
        <p14:creationId xmlns:p14="http://schemas.microsoft.com/office/powerpoint/2010/main" val="12245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Vocal cord palsy</a:t>
            </a:r>
            <a:endParaRPr lang="en-GB" dirty="0"/>
          </a:p>
        </p:txBody>
      </p:sp>
      <p:sp>
        <p:nvSpPr>
          <p:cNvPr id="3" name="Content Placeholder 2"/>
          <p:cNvSpPr>
            <a:spLocks noGrp="1"/>
          </p:cNvSpPr>
          <p:nvPr>
            <p:ph sz="half" idx="1"/>
          </p:nvPr>
        </p:nvSpPr>
        <p:spPr/>
        <p:txBody>
          <a:bodyPr>
            <a:normAutofit fontScale="62500" lnSpcReduction="20000"/>
          </a:bodyPr>
          <a:lstStyle/>
          <a:p>
            <a:r>
              <a:rPr lang="en-GB" dirty="0" smtClean="0"/>
              <a:t>Unilateral</a:t>
            </a:r>
          </a:p>
          <a:p>
            <a:r>
              <a:rPr lang="en-GB" dirty="0" smtClean="0"/>
              <a:t>Increased risk with cardiac surgery, birth trauma (</a:t>
            </a:r>
            <a:r>
              <a:rPr lang="en-GB" dirty="0" err="1" smtClean="0"/>
              <a:t>eg</a:t>
            </a:r>
            <a:r>
              <a:rPr lang="en-GB" dirty="0" smtClean="0"/>
              <a:t> </a:t>
            </a:r>
            <a:r>
              <a:rPr lang="en-GB" dirty="0" err="1" smtClean="0"/>
              <a:t>Erbs</a:t>
            </a:r>
            <a:r>
              <a:rPr lang="en-GB" dirty="0" smtClean="0"/>
              <a:t> palsy), or congenital</a:t>
            </a:r>
          </a:p>
          <a:p>
            <a:r>
              <a:rPr lang="en-GB" dirty="0" smtClean="0"/>
              <a:t>Hoarse or quiet voice</a:t>
            </a:r>
          </a:p>
          <a:p>
            <a:r>
              <a:rPr lang="en-GB" dirty="0" smtClean="0"/>
              <a:t>Biphasic stridor, improved lying on affected side, worse awake</a:t>
            </a:r>
          </a:p>
          <a:p>
            <a:r>
              <a:rPr lang="en-GB" dirty="0" smtClean="0"/>
              <a:t>Often resolves spontaneously by age 2</a:t>
            </a:r>
          </a:p>
          <a:p>
            <a:endParaRPr lang="en-GB" dirty="0"/>
          </a:p>
          <a:p>
            <a:r>
              <a:rPr lang="en-GB" dirty="0" smtClean="0"/>
              <a:t>Refer ENT</a:t>
            </a:r>
            <a:endParaRPr lang="en-GB" dirty="0"/>
          </a:p>
        </p:txBody>
      </p:sp>
      <p:pic>
        <p:nvPicPr>
          <p:cNvPr id="6146" name="Picture 2" descr="http://paralysis-vocalfolds.weebly.com/uploads/1/9/3/1/19313951/3912516_orig.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2705" y="2125267"/>
            <a:ext cx="3508868" cy="292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824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Laryngeal web, subglottic stenosis</a:t>
            </a:r>
            <a:endParaRPr lang="en-GB" dirty="0"/>
          </a:p>
        </p:txBody>
      </p:sp>
      <p:pic>
        <p:nvPicPr>
          <p:cNvPr id="7170" name="Picture 2" descr="http://i.ytimg.com/vi/X7IOk_uhiD4/hqdefault.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1144" y="2125266"/>
            <a:ext cx="4220715" cy="316553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normAutofit fontScale="92500" lnSpcReduction="20000"/>
          </a:bodyPr>
          <a:lstStyle/>
          <a:p>
            <a:r>
              <a:rPr lang="en-GB" dirty="0"/>
              <a:t>Biphasic stridor</a:t>
            </a:r>
          </a:p>
          <a:p>
            <a:r>
              <a:rPr lang="en-GB" dirty="0"/>
              <a:t>Stenosis increased by prolonged intubation, may present late.</a:t>
            </a:r>
          </a:p>
          <a:p>
            <a:r>
              <a:rPr lang="en-GB" dirty="0"/>
              <a:t>Urgency of referral depends on respiratory distress and growth</a:t>
            </a:r>
          </a:p>
          <a:p>
            <a:endParaRPr lang="en-GB" dirty="0"/>
          </a:p>
        </p:txBody>
      </p:sp>
    </p:spTree>
    <p:extLst>
      <p:ext uri="{BB962C8B-B14F-4D97-AF65-F5344CB8AC3E}">
        <p14:creationId xmlns:p14="http://schemas.microsoft.com/office/powerpoint/2010/main" val="121028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Laryngeal cyst, haematoma, papilloma</a:t>
            </a:r>
            <a:endParaRPr lang="en-GB" dirty="0"/>
          </a:p>
        </p:txBody>
      </p:sp>
      <p:sp>
        <p:nvSpPr>
          <p:cNvPr id="3" name="Content Placeholder 2"/>
          <p:cNvSpPr>
            <a:spLocks noGrp="1"/>
          </p:cNvSpPr>
          <p:nvPr>
            <p:ph idx="1"/>
          </p:nvPr>
        </p:nvSpPr>
        <p:spPr/>
        <p:txBody>
          <a:bodyPr/>
          <a:lstStyle/>
          <a:p>
            <a:r>
              <a:rPr lang="en-GB" dirty="0" smtClean="0"/>
              <a:t>Rare</a:t>
            </a:r>
          </a:p>
          <a:p>
            <a:r>
              <a:rPr lang="en-GB" dirty="0" smtClean="0"/>
              <a:t>Haematoma – may have other ‘strawberry </a:t>
            </a:r>
            <a:r>
              <a:rPr lang="en-GB" dirty="0" err="1" smtClean="0"/>
              <a:t>naevi</a:t>
            </a:r>
            <a:r>
              <a:rPr lang="en-GB" dirty="0" smtClean="0"/>
              <a:t>’</a:t>
            </a:r>
          </a:p>
          <a:p>
            <a:r>
              <a:rPr lang="en-GB" dirty="0" smtClean="0"/>
              <a:t>Papilloma – rare history of genital warts</a:t>
            </a:r>
            <a:endParaRPr lang="en-GB" dirty="0"/>
          </a:p>
        </p:txBody>
      </p:sp>
    </p:spTree>
    <p:extLst>
      <p:ext uri="{BB962C8B-B14F-4D97-AF65-F5344CB8AC3E}">
        <p14:creationId xmlns:p14="http://schemas.microsoft.com/office/powerpoint/2010/main" val="3249993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Tracheal stenosis or </a:t>
            </a:r>
            <a:r>
              <a:rPr lang="en-GB" dirty="0" err="1" smtClean="0"/>
              <a:t>malacia</a:t>
            </a:r>
            <a:endParaRPr lang="en-GB" dirty="0"/>
          </a:p>
        </p:txBody>
      </p:sp>
      <p:sp>
        <p:nvSpPr>
          <p:cNvPr id="3" name="Content Placeholder 2"/>
          <p:cNvSpPr>
            <a:spLocks noGrp="1"/>
          </p:cNvSpPr>
          <p:nvPr>
            <p:ph sz="half" idx="1"/>
          </p:nvPr>
        </p:nvSpPr>
        <p:spPr/>
        <p:txBody>
          <a:bodyPr>
            <a:normAutofit fontScale="92500"/>
          </a:bodyPr>
          <a:lstStyle/>
          <a:p>
            <a:r>
              <a:rPr lang="en-GB" dirty="0" smtClean="0"/>
              <a:t>Expiratory stridor – often confused with wheeze</a:t>
            </a:r>
          </a:p>
          <a:p>
            <a:r>
              <a:rPr lang="en-GB" dirty="0" smtClean="0"/>
              <a:t>Prolonged expiratory phase</a:t>
            </a:r>
          </a:p>
          <a:p>
            <a:r>
              <a:rPr lang="en-GB" dirty="0" smtClean="0"/>
              <a:t>May be caused by vascular rings </a:t>
            </a:r>
            <a:r>
              <a:rPr lang="en-GB" dirty="0" err="1" smtClean="0"/>
              <a:t>eg</a:t>
            </a:r>
            <a:r>
              <a:rPr lang="en-GB" dirty="0" smtClean="0"/>
              <a:t> double aortic arch</a:t>
            </a:r>
            <a:endParaRPr lang="en-GB" dirty="0"/>
          </a:p>
        </p:txBody>
      </p:sp>
      <p:pic>
        <p:nvPicPr>
          <p:cNvPr id="4098" name="Picture 2" descr="http://ct.fra.bz/ol/fz/sw/i53/5/7/17/frabz-heart-murmur-7e7b0b.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41450" y="1648496"/>
            <a:ext cx="4234738" cy="460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42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Clinical Bottom Line</a:t>
            </a:r>
            <a:endParaRPr lang="en-GB" dirty="0"/>
          </a:p>
        </p:txBody>
      </p:sp>
      <p:sp>
        <p:nvSpPr>
          <p:cNvPr id="6" name="Content Placeholder 5"/>
          <p:cNvSpPr>
            <a:spLocks noGrp="1"/>
          </p:cNvSpPr>
          <p:nvPr>
            <p:ph idx="1"/>
          </p:nvPr>
        </p:nvSpPr>
        <p:spPr/>
        <p:txBody>
          <a:bodyPr>
            <a:normAutofit fontScale="92500" lnSpcReduction="10000"/>
          </a:bodyPr>
          <a:lstStyle/>
          <a:p>
            <a:r>
              <a:rPr lang="en-GB" dirty="0" smtClean="0"/>
              <a:t>Refer if:</a:t>
            </a:r>
          </a:p>
          <a:p>
            <a:pPr lvl="1"/>
            <a:r>
              <a:rPr lang="en-GB" dirty="0" smtClean="0"/>
              <a:t>Failing to thrive</a:t>
            </a:r>
          </a:p>
          <a:p>
            <a:pPr lvl="1"/>
            <a:r>
              <a:rPr lang="en-GB" dirty="0" smtClean="0"/>
              <a:t>Significant respiratory distress</a:t>
            </a:r>
          </a:p>
          <a:p>
            <a:pPr lvl="1"/>
            <a:r>
              <a:rPr lang="en-GB" dirty="0" smtClean="0"/>
              <a:t>Progressive</a:t>
            </a:r>
          </a:p>
          <a:p>
            <a:pPr lvl="1"/>
            <a:r>
              <a:rPr lang="en-GB" dirty="0" smtClean="0"/>
              <a:t>Biphasic or expiratory stridor</a:t>
            </a:r>
          </a:p>
          <a:p>
            <a:pPr lvl="1"/>
            <a:r>
              <a:rPr lang="en-GB" dirty="0"/>
              <a:t>Weak cry or hoarse voice</a:t>
            </a:r>
          </a:p>
          <a:p>
            <a:pPr lvl="1"/>
            <a:r>
              <a:rPr lang="en-GB" dirty="0" smtClean="0"/>
              <a:t>Haemangioma, maternal genital warts, cardiac signs/recurrent chest infection</a:t>
            </a:r>
          </a:p>
          <a:p>
            <a:pPr lvl="1"/>
            <a:r>
              <a:rPr lang="en-GB" dirty="0" smtClean="0"/>
              <a:t>History of prolonged intubation, </a:t>
            </a:r>
            <a:r>
              <a:rPr lang="en-GB" dirty="0" err="1" smtClean="0"/>
              <a:t>erbs</a:t>
            </a:r>
            <a:r>
              <a:rPr lang="en-GB" dirty="0" smtClean="0"/>
              <a:t> palsy or traumatic delivery</a:t>
            </a:r>
          </a:p>
        </p:txBody>
      </p:sp>
    </p:spTree>
    <p:extLst>
      <p:ext uri="{BB962C8B-B14F-4D97-AF65-F5344CB8AC3E}">
        <p14:creationId xmlns:p14="http://schemas.microsoft.com/office/powerpoint/2010/main" val="3032314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Case 1</a:t>
            </a:r>
            <a:endParaRPr lang="en-GB" dirty="0"/>
          </a:p>
        </p:txBody>
      </p:sp>
      <p:sp>
        <p:nvSpPr>
          <p:cNvPr id="5" name="Content Placeholder 4"/>
          <p:cNvSpPr>
            <a:spLocks noGrp="1"/>
          </p:cNvSpPr>
          <p:nvPr>
            <p:ph sz="half" idx="1"/>
          </p:nvPr>
        </p:nvSpPr>
        <p:spPr/>
        <p:txBody>
          <a:bodyPr>
            <a:normAutofit fontScale="77500" lnSpcReduction="20000"/>
          </a:bodyPr>
          <a:lstStyle/>
          <a:p>
            <a:r>
              <a:rPr lang="en-GB" dirty="0" smtClean="0"/>
              <a:t>Grommets inserted twice but extruded</a:t>
            </a:r>
          </a:p>
          <a:p>
            <a:r>
              <a:rPr lang="en-GB" dirty="0" smtClean="0"/>
              <a:t>Hearing aids for conductive hearing loss</a:t>
            </a:r>
          </a:p>
          <a:p>
            <a:r>
              <a:rPr lang="en-GB" sz="3600" dirty="0">
                <a:solidFill>
                  <a:srgbClr val="FF0000"/>
                </a:solidFill>
              </a:rPr>
              <a:t>WET cough</a:t>
            </a:r>
          </a:p>
          <a:p>
            <a:endParaRPr lang="en-GB" dirty="0"/>
          </a:p>
          <a:p>
            <a:r>
              <a:rPr lang="en-GB" dirty="0" smtClean="0"/>
              <a:t>No clubbing, no crackles, </a:t>
            </a:r>
            <a:r>
              <a:rPr lang="en-GB" dirty="0" err="1" smtClean="0"/>
              <a:t>hyperinflated</a:t>
            </a:r>
            <a:r>
              <a:rPr lang="en-GB" dirty="0" smtClean="0"/>
              <a:t> chest</a:t>
            </a:r>
            <a:endParaRPr lang="en-GB" dirty="0"/>
          </a:p>
        </p:txBody>
      </p:sp>
      <p:pic>
        <p:nvPicPr>
          <p:cNvPr id="7" name="Picture 1" descr="C:\Documents and Settings\dennissa\Desktop\XR Chest_5107543\119677664.jpg"/>
          <p:cNvPicPr>
            <a:picLocks noGrp="1" noChangeAspect="1" noChangeArrowheads="1"/>
          </p:cNvPicPr>
          <p:nvPr>
            <p:ph sz="half" idx="2"/>
          </p:nvPr>
        </p:nvPicPr>
        <p:blipFill>
          <a:blip r:embed="rId2" cstate="print"/>
          <a:stretch>
            <a:fillRect/>
          </a:stretch>
        </p:blipFill>
        <p:spPr bwMode="auto">
          <a:xfrm>
            <a:off x="4790941" y="1680431"/>
            <a:ext cx="3828115" cy="4759006"/>
          </a:xfrm>
          <a:prstGeom prst="rect">
            <a:avLst/>
          </a:prstGeom>
          <a:noFill/>
        </p:spPr>
      </p:pic>
      <p:sp>
        <p:nvSpPr>
          <p:cNvPr id="8" name="TextBox 7"/>
          <p:cNvSpPr txBox="1"/>
          <p:nvPr/>
        </p:nvSpPr>
        <p:spPr>
          <a:xfrm>
            <a:off x="4790941" y="1680431"/>
            <a:ext cx="685800" cy="300082"/>
          </a:xfrm>
          <a:prstGeom prst="rect">
            <a:avLst/>
          </a:prstGeom>
          <a:solidFill>
            <a:schemeClr val="bg1"/>
          </a:solidFill>
        </p:spPr>
        <p:txBody>
          <a:bodyPr wrap="square" rtlCol="0">
            <a:spAutoFit/>
          </a:bodyPr>
          <a:lstStyle/>
          <a:p>
            <a:endParaRPr lang="en-GB" sz="1350" dirty="0"/>
          </a:p>
        </p:txBody>
      </p:sp>
    </p:spTree>
    <p:extLst>
      <p:ext uri="{BB962C8B-B14F-4D97-AF65-F5344CB8AC3E}">
        <p14:creationId xmlns:p14="http://schemas.microsoft.com/office/powerpoint/2010/main" val="3385968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Thank you for listening.</a:t>
            </a:r>
          </a:p>
          <a:p>
            <a:endParaRPr lang="en-GB" dirty="0"/>
          </a:p>
          <a:p>
            <a:r>
              <a:rPr lang="en-GB" dirty="0" smtClean="0"/>
              <a:t>Any questions?</a:t>
            </a:r>
            <a:endParaRPr lang="en-GB" dirty="0"/>
          </a:p>
        </p:txBody>
      </p:sp>
    </p:spTree>
    <p:extLst>
      <p:ext uri="{BB962C8B-B14F-4D97-AF65-F5344CB8AC3E}">
        <p14:creationId xmlns:p14="http://schemas.microsoft.com/office/powerpoint/2010/main" val="24728332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500" dirty="0"/>
              <a:t>References</a:t>
            </a:r>
          </a:p>
        </p:txBody>
      </p:sp>
      <p:sp>
        <p:nvSpPr>
          <p:cNvPr id="3" name="Content Placeholder 2"/>
          <p:cNvSpPr>
            <a:spLocks noGrp="1"/>
          </p:cNvSpPr>
          <p:nvPr>
            <p:ph idx="1"/>
          </p:nvPr>
        </p:nvSpPr>
        <p:spPr/>
        <p:txBody>
          <a:bodyPr>
            <a:normAutofit/>
          </a:bodyPr>
          <a:lstStyle/>
          <a:p>
            <a:pPr eaLnBrk="0" fontAlgn="base" hangingPunct="0">
              <a:spcBef>
                <a:spcPct val="0"/>
              </a:spcBef>
              <a:spcAft>
                <a:spcPct val="0"/>
              </a:spcAft>
            </a:pPr>
            <a:r>
              <a:rPr lang="en-US" altLang="en-US" sz="1500" b="1" u="sng" dirty="0">
                <a:hlinkClick r:id="rId2"/>
              </a:rPr>
              <a:t>J Allergy and Clinical immunology. November 2009</a:t>
            </a:r>
            <a:r>
              <a:rPr lang="en-US" altLang="en-US" sz="1500" dirty="0"/>
              <a:t>Volume 124, Issue 5, Pages 903–910.e7</a:t>
            </a:r>
          </a:p>
          <a:p>
            <a:pPr marL="300038" lvl="1" indent="0" defTabSz="685800" eaLnBrk="0" fontAlgn="base" hangingPunct="0">
              <a:spcBef>
                <a:spcPct val="0"/>
              </a:spcBef>
              <a:spcAft>
                <a:spcPct val="0"/>
              </a:spcAft>
              <a:buClrTx/>
              <a:buSzTx/>
              <a:buNone/>
            </a:pPr>
            <a:r>
              <a:rPr lang="en-US" altLang="en-US" sz="1200" dirty="0"/>
              <a:t>Predicting the long-term prognosis of children with symptoms suggestive of asthma at preschool age</a:t>
            </a:r>
          </a:p>
          <a:p>
            <a:pPr marL="300038" lvl="1" indent="0" defTabSz="685800" eaLnBrk="0" fontAlgn="base" hangingPunct="0">
              <a:spcBef>
                <a:spcPct val="0"/>
              </a:spcBef>
              <a:spcAft>
                <a:spcPct val="0"/>
              </a:spcAft>
              <a:buClrTx/>
              <a:buSzTx/>
              <a:buNone/>
            </a:pPr>
            <a:r>
              <a:rPr lang="en-US" altLang="en-US" sz="1200" dirty="0" err="1"/>
              <a:t>Daan</a:t>
            </a:r>
            <a:r>
              <a:rPr lang="en-US" altLang="en-US" sz="1200" dirty="0"/>
              <a:t> </a:t>
            </a:r>
            <a:r>
              <a:rPr lang="en-US" altLang="en-US" sz="1200" dirty="0" err="1"/>
              <a:t>Caudri</a:t>
            </a:r>
            <a:r>
              <a:rPr lang="en-US" altLang="en-US" sz="1200" dirty="0"/>
              <a:t>, MD, </a:t>
            </a:r>
            <a:r>
              <a:rPr lang="en-US" altLang="en-US" sz="1200" dirty="0" err="1"/>
              <a:t>Alet</a:t>
            </a:r>
            <a:r>
              <a:rPr lang="en-US" altLang="en-US" sz="1200" dirty="0"/>
              <a:t> </a:t>
            </a:r>
            <a:r>
              <a:rPr lang="en-US" altLang="en-US" sz="1200" dirty="0" err="1"/>
              <a:t>Wijga</a:t>
            </a:r>
            <a:r>
              <a:rPr lang="en-US" altLang="en-US" sz="1200" dirty="0"/>
              <a:t>, PhD, C. Maarten A. </a:t>
            </a:r>
            <a:r>
              <a:rPr lang="en-US" altLang="en-US" sz="1200" dirty="0" err="1"/>
              <a:t>Schipper</a:t>
            </a:r>
            <a:r>
              <a:rPr lang="en-US" altLang="en-US" sz="1200" dirty="0"/>
              <a:t>,  </a:t>
            </a:r>
          </a:p>
          <a:p>
            <a:pPr defTabSz="685800" eaLnBrk="0" fontAlgn="base" hangingPunct="0">
              <a:spcBef>
                <a:spcPct val="0"/>
              </a:spcBef>
              <a:spcAft>
                <a:spcPct val="0"/>
              </a:spcAft>
              <a:buClrTx/>
              <a:buSzTx/>
            </a:pPr>
            <a:r>
              <a:rPr lang="en-GB" sz="1500" dirty="0"/>
              <a:t>Current Opinion in Allergy and Clinical Immunology 2011, 11:157–161. The Asthma Predictive Index: early diagnosis of asthma Jose A. Castro-Rodriguez</a:t>
            </a:r>
          </a:p>
          <a:p>
            <a:pPr defTabSz="685800" eaLnBrk="0" fontAlgn="base" hangingPunct="0">
              <a:spcBef>
                <a:spcPct val="0"/>
              </a:spcBef>
              <a:spcAft>
                <a:spcPct val="0"/>
              </a:spcAft>
              <a:buClrTx/>
              <a:buSzTx/>
            </a:pP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hlinkClick r:id="rId3" tooltip="Go to The Journal of Allergy and Clinical Immunology: In Practice on ScienceDirect"/>
              </a:rPr>
              <a:t>The Journal of Allergy and Clinical Immunology: In Practice</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hlinkClick r:id="rId4" tooltip="Go to table of contents for this volume/issue"/>
              </a:rPr>
              <a:t>Volume 1, Issue 2</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rPr>
              <a:t>, March 2013, Pages 152–156 </a:t>
            </a:r>
            <a:r>
              <a:rPr lang="en-US" altLang="en-US" sz="1500" b="1" dirty="0">
                <a:latin typeface="Arial Unicode MS" panose="020B0604020202020204" pitchFamily="34" charset="-128"/>
                <a:ea typeface="Arial Unicode MS" panose="020B0604020202020204" pitchFamily="34" charset="-128"/>
                <a:cs typeface="Arial Unicode MS" panose="020B0604020202020204" pitchFamily="34" charset="-128"/>
              </a:rPr>
              <a:t>Evaluation of the Modified Asthma Predictive Index in High-Risk Preschool Children </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hlinkClick r:id="rId5"/>
              </a:rPr>
              <a:t>Timothy S. Chang</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1500" dirty="0" err="1">
                <a:latin typeface="Arial Unicode MS" panose="020B0604020202020204" pitchFamily="34" charset="-128"/>
                <a:ea typeface="Arial Unicode MS" panose="020B0604020202020204" pitchFamily="34" charset="-128"/>
                <a:cs typeface="Arial Unicode MS" panose="020B0604020202020204" pitchFamily="34" charset="-128"/>
              </a:rPr>
              <a:t>PhD</a:t>
            </a:r>
            <a:r>
              <a:rPr lang="en-US" altLang="en-US" sz="1500" baseline="30000" dirty="0" err="1">
                <a:latin typeface="Arial Unicode MS" panose="020B0604020202020204" pitchFamily="34" charset="-128"/>
                <a:ea typeface="Arial Unicode MS" panose="020B0604020202020204" pitchFamily="34" charset="-128"/>
                <a:cs typeface="Arial Unicode MS" panose="020B0604020202020204" pitchFamily="34" charset="-128"/>
                <a:hlinkClick r:id="rId6" tooltip="Affiliation: a"/>
              </a:rPr>
              <a:t>a</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hlinkClick r:id="rId5"/>
              </a:rPr>
              <a:t>Robert F. </a:t>
            </a:r>
            <a:r>
              <a:rPr lang="en-US" altLang="en-US" sz="1500" dirty="0" err="1">
                <a:latin typeface="Arial Unicode MS" panose="020B0604020202020204" pitchFamily="34" charset="-128"/>
                <a:ea typeface="Arial Unicode MS" panose="020B0604020202020204" pitchFamily="34" charset="-128"/>
                <a:cs typeface="Arial Unicode MS" panose="020B0604020202020204" pitchFamily="34" charset="-128"/>
                <a:hlinkClick r:id="rId5"/>
              </a:rPr>
              <a:t>Lemanske</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hlinkClick r:id="rId5"/>
              </a:rPr>
              <a:t> Jr.</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rPr>
              <a:t>, MD</a:t>
            </a:r>
          </a:p>
          <a:p>
            <a:pPr defTabSz="685800" eaLnBrk="0" fontAlgn="base" hangingPunct="0">
              <a:spcBef>
                <a:spcPct val="0"/>
              </a:spcBef>
              <a:spcAft>
                <a:spcPct val="0"/>
              </a:spcAft>
              <a:buClrTx/>
              <a:buSzTx/>
            </a:pP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rPr>
              <a:t>Sign/ BTS guidelines – cough in children, asthma</a:t>
            </a:r>
          </a:p>
          <a:p>
            <a:pPr defTabSz="685800" eaLnBrk="0" fontAlgn="base" hangingPunct="0">
              <a:spcBef>
                <a:spcPct val="0"/>
              </a:spcBef>
              <a:spcAft>
                <a:spcPct val="0"/>
              </a:spcAft>
              <a:buClrTx/>
              <a:buSzTx/>
            </a:pPr>
            <a:r>
              <a:rPr lang="en-US" altLang="en-US" sz="1500" dirty="0" err="1">
                <a:latin typeface="Arial Unicode MS" panose="020B0604020202020204" pitchFamily="34" charset="-128"/>
                <a:ea typeface="Arial Unicode MS" panose="020B0604020202020204" pitchFamily="34" charset="-128"/>
                <a:cs typeface="Arial Unicode MS" panose="020B0604020202020204" pitchFamily="34" charset="-128"/>
              </a:rPr>
              <a:t>UpTo</a:t>
            </a:r>
            <a:r>
              <a:rPr lang="en-US" altLang="en-US" sz="1500" dirty="0">
                <a:latin typeface="Arial Unicode MS" panose="020B0604020202020204" pitchFamily="34" charset="-128"/>
                <a:ea typeface="Arial Unicode MS" panose="020B0604020202020204" pitchFamily="34" charset="-128"/>
                <a:cs typeface="Arial Unicode MS" panose="020B0604020202020204" pitchFamily="34" charset="-128"/>
              </a:rPr>
              <a:t> Date</a:t>
            </a:r>
          </a:p>
          <a:p>
            <a:pPr defTabSz="685800" eaLnBrk="0" fontAlgn="base" hangingPunct="0">
              <a:spcBef>
                <a:spcPct val="0"/>
              </a:spcBef>
              <a:spcAft>
                <a:spcPct val="0"/>
              </a:spcAft>
              <a:buClrTx/>
              <a:buSzTx/>
            </a:pPr>
            <a:endParaRPr lang="en-GB" sz="1500" dirty="0"/>
          </a:p>
          <a:p>
            <a:pPr defTabSz="685800" eaLnBrk="0" fontAlgn="base" hangingPunct="0">
              <a:spcBef>
                <a:spcPct val="0"/>
              </a:spcBef>
              <a:spcAft>
                <a:spcPct val="0"/>
              </a:spcAft>
              <a:buClrTx/>
              <a:buSzTx/>
            </a:pPr>
            <a:endParaRPr lang="en-GB" sz="1500" dirty="0"/>
          </a:p>
        </p:txBody>
      </p:sp>
      <p:sp>
        <p:nvSpPr>
          <p:cNvPr id="4" name="Rectangle 1"/>
          <p:cNvSpPr>
            <a:spLocks noChangeArrowheads="1"/>
          </p:cNvSpPr>
          <p:nvPr/>
        </p:nvSpPr>
        <p:spPr bwMode="auto">
          <a:xfrm>
            <a:off x="815453" y="3425445"/>
            <a:ext cx="6632095" cy="56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9981" numCol="1" anchor="ctr" anchorCtr="0" compatLnSpc="1">
            <a:prstTxWarp prst="textNoShape">
              <a:avLst/>
            </a:prstTxWarp>
            <a:spAutoFit/>
          </a:bodyPr>
          <a:lstStyle/>
          <a:p>
            <a:pPr defTabSz="685800" eaLnBrk="0" fontAlgn="base" hangingPunct="0">
              <a:spcBef>
                <a:spcPct val="0"/>
              </a:spcBef>
              <a:spcAft>
                <a:spcPct val="0"/>
              </a:spcAft>
            </a:pPr>
            <a:endParaRPr lang="en-US" altLang="en-US" sz="1500" dirty="0"/>
          </a:p>
          <a:p>
            <a:pPr eaLnBrk="0" fontAlgn="base" hangingPunct="0">
              <a:spcBef>
                <a:spcPct val="0"/>
              </a:spcBef>
              <a:spcAft>
                <a:spcPct val="0"/>
              </a:spcAft>
            </a:pPr>
            <a:r>
              <a:rPr lang="en-US" altLang="en-US" sz="1500" dirty="0"/>
              <a:t>  </a:t>
            </a:r>
            <a:r>
              <a:rPr lang="en-US" altLang="en-US" sz="1500" dirty="0">
                <a:hlinkClick r:id="rId7" tooltip="Email the author"/>
              </a:rPr>
              <a:t>  </a:t>
            </a:r>
            <a:r>
              <a:rPr lang="en-US" altLang="en-US" sz="1500" dirty="0"/>
              <a:t>    </a:t>
            </a:r>
          </a:p>
        </p:txBody>
      </p:sp>
      <p:pic>
        <p:nvPicPr>
          <p:cNvPr id="6146" name="Picture 2" descr="corresponde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4913" y="2314575"/>
            <a:ext cx="107156" cy="10001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mail">
            <a:hlinkClick r:id="rId7" tooltip="Email the author"/>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5406" y="2314575"/>
            <a:ext cx="114300" cy="9286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over image">
            <a:hlinkClick r:id="rId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13" y="-20275154"/>
            <a:ext cx="800100" cy="107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34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Case 1 = Primary Ciliary Dyskinesia </a:t>
            </a:r>
            <a:endParaRPr lang="en-GB" dirty="0"/>
          </a:p>
        </p:txBody>
      </p:sp>
      <p:sp>
        <p:nvSpPr>
          <p:cNvPr id="5" name="Content Placeholder 4"/>
          <p:cNvSpPr>
            <a:spLocks noGrp="1"/>
          </p:cNvSpPr>
          <p:nvPr>
            <p:ph sz="half" idx="1"/>
          </p:nvPr>
        </p:nvSpPr>
        <p:spPr/>
        <p:txBody>
          <a:bodyPr>
            <a:normAutofit fontScale="77500" lnSpcReduction="20000"/>
          </a:bodyPr>
          <a:lstStyle/>
          <a:p>
            <a:r>
              <a:rPr lang="en-GB" dirty="0" smtClean="0"/>
              <a:t>Grommets inserted twice but extruded</a:t>
            </a:r>
          </a:p>
          <a:p>
            <a:r>
              <a:rPr lang="en-GB" dirty="0" smtClean="0"/>
              <a:t>Hearing aids for conductive hearing loss</a:t>
            </a:r>
          </a:p>
          <a:p>
            <a:r>
              <a:rPr lang="en-GB" sz="3600" dirty="0">
                <a:solidFill>
                  <a:srgbClr val="FF0000"/>
                </a:solidFill>
              </a:rPr>
              <a:t>WET cough</a:t>
            </a:r>
          </a:p>
          <a:p>
            <a:endParaRPr lang="en-GB" dirty="0"/>
          </a:p>
          <a:p>
            <a:r>
              <a:rPr lang="en-GB" dirty="0" smtClean="0"/>
              <a:t>No clubbing, no crackles, </a:t>
            </a:r>
            <a:r>
              <a:rPr lang="en-GB" dirty="0" err="1" smtClean="0"/>
              <a:t>hyperinflated</a:t>
            </a:r>
            <a:r>
              <a:rPr lang="en-GB" dirty="0" smtClean="0"/>
              <a:t> chest</a:t>
            </a:r>
            <a:endParaRPr lang="en-GB" dirty="0"/>
          </a:p>
        </p:txBody>
      </p:sp>
      <p:pic>
        <p:nvPicPr>
          <p:cNvPr id="7" name="Picture 1" descr="C:\Documents and Settings\dennissa\Desktop\XR Chest_5107543\119677664.jpg"/>
          <p:cNvPicPr>
            <a:picLocks noGrp="1" noChangeAspect="1" noChangeArrowheads="1"/>
          </p:cNvPicPr>
          <p:nvPr>
            <p:ph sz="half" idx="2"/>
          </p:nvPr>
        </p:nvPicPr>
        <p:blipFill>
          <a:blip r:embed="rId2" cstate="print"/>
          <a:stretch>
            <a:fillRect/>
          </a:stretch>
        </p:blipFill>
        <p:spPr bwMode="auto">
          <a:xfrm>
            <a:off x="4790941" y="1680431"/>
            <a:ext cx="3828115" cy="4759006"/>
          </a:xfrm>
          <a:prstGeom prst="rect">
            <a:avLst/>
          </a:prstGeom>
          <a:noFill/>
        </p:spPr>
      </p:pic>
      <p:sp>
        <p:nvSpPr>
          <p:cNvPr id="8" name="TextBox 7"/>
          <p:cNvSpPr txBox="1"/>
          <p:nvPr/>
        </p:nvSpPr>
        <p:spPr>
          <a:xfrm>
            <a:off x="4790941" y="1680431"/>
            <a:ext cx="685800" cy="300082"/>
          </a:xfrm>
          <a:prstGeom prst="rect">
            <a:avLst/>
          </a:prstGeom>
          <a:solidFill>
            <a:schemeClr val="bg1"/>
          </a:solidFill>
        </p:spPr>
        <p:txBody>
          <a:bodyPr wrap="square" rtlCol="0">
            <a:spAutoFit/>
          </a:bodyPr>
          <a:lstStyle/>
          <a:p>
            <a:endParaRPr lang="en-GB" sz="1350" dirty="0"/>
          </a:p>
        </p:txBody>
      </p:sp>
    </p:spTree>
    <p:extLst>
      <p:ext uri="{BB962C8B-B14F-4D97-AF65-F5344CB8AC3E}">
        <p14:creationId xmlns:p14="http://schemas.microsoft.com/office/powerpoint/2010/main" val="3454198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2</a:t>
            </a:r>
            <a:endParaRPr lang="en-GB" dirty="0"/>
          </a:p>
        </p:txBody>
      </p:sp>
      <p:sp>
        <p:nvSpPr>
          <p:cNvPr id="6" name="Content Placeholder 5"/>
          <p:cNvSpPr>
            <a:spLocks noGrp="1"/>
          </p:cNvSpPr>
          <p:nvPr>
            <p:ph sz="half" idx="1"/>
          </p:nvPr>
        </p:nvSpPr>
        <p:spPr/>
        <p:txBody>
          <a:bodyPr>
            <a:normAutofit fontScale="85000" lnSpcReduction="20000"/>
          </a:bodyPr>
          <a:lstStyle/>
          <a:p>
            <a:r>
              <a:rPr lang="en-GB" dirty="0" smtClean="0"/>
              <a:t>8 year old girl</a:t>
            </a:r>
          </a:p>
          <a:p>
            <a:endParaRPr lang="en-GB" dirty="0"/>
          </a:p>
          <a:p>
            <a:r>
              <a:rPr lang="en-GB" dirty="0" err="1" smtClean="0"/>
              <a:t>beclomethasone</a:t>
            </a:r>
            <a:r>
              <a:rPr lang="en-GB" dirty="0" smtClean="0"/>
              <a:t> 50mcg two puffs twice daily</a:t>
            </a:r>
          </a:p>
          <a:p>
            <a:r>
              <a:rPr lang="en-GB" dirty="0" err="1" smtClean="0"/>
              <a:t>Montelukast</a:t>
            </a:r>
            <a:endParaRPr lang="en-GB" dirty="0" smtClean="0"/>
          </a:p>
          <a:p>
            <a:r>
              <a:rPr lang="en-GB" dirty="0" smtClean="0"/>
              <a:t>Long history discharging ears. Awaiting </a:t>
            </a:r>
            <a:r>
              <a:rPr lang="en-GB" dirty="0" err="1" smtClean="0"/>
              <a:t>mastoidectomy</a:t>
            </a:r>
            <a:endParaRPr lang="en-GB" dirty="0"/>
          </a:p>
          <a:p>
            <a:r>
              <a:rPr lang="en-GB" sz="3300" dirty="0">
                <a:solidFill>
                  <a:srgbClr val="FF0000"/>
                </a:solidFill>
              </a:rPr>
              <a:t>WET cough</a:t>
            </a:r>
          </a:p>
          <a:p>
            <a:endParaRPr lang="en-GB" dirty="0"/>
          </a:p>
        </p:txBody>
      </p:sp>
      <p:pic>
        <p:nvPicPr>
          <p:cNvPr id="3074" name="Picture 2" descr="http://img.webmd.com/dtmcms/live/webmd/consumer_assets/site_images/articles/image_article_collections/mcgraw_hill_skin_atlases/childhood_skin_problems/CAPD_clubbed_nail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29150" y="2125266"/>
            <a:ext cx="3886200" cy="325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090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a:t>
            </a:r>
            <a:r>
              <a:rPr lang="en-GB" dirty="0"/>
              <a:t>2</a:t>
            </a:r>
            <a:r>
              <a:rPr lang="en-GB" dirty="0" smtClean="0"/>
              <a:t> = Primary ciliary </a:t>
            </a:r>
            <a:r>
              <a:rPr lang="en-GB" dirty="0" err="1" smtClean="0"/>
              <a:t>Dykinesia</a:t>
            </a:r>
            <a:endParaRPr lang="en-GB" dirty="0"/>
          </a:p>
        </p:txBody>
      </p:sp>
      <p:sp>
        <p:nvSpPr>
          <p:cNvPr id="6" name="Content Placeholder 5"/>
          <p:cNvSpPr>
            <a:spLocks noGrp="1"/>
          </p:cNvSpPr>
          <p:nvPr>
            <p:ph sz="half" idx="1"/>
          </p:nvPr>
        </p:nvSpPr>
        <p:spPr/>
        <p:txBody>
          <a:bodyPr>
            <a:normAutofit fontScale="85000" lnSpcReduction="20000"/>
          </a:bodyPr>
          <a:lstStyle/>
          <a:p>
            <a:r>
              <a:rPr lang="en-GB" dirty="0" smtClean="0"/>
              <a:t>8 year old girl</a:t>
            </a:r>
          </a:p>
          <a:p>
            <a:endParaRPr lang="en-GB" dirty="0"/>
          </a:p>
          <a:p>
            <a:r>
              <a:rPr lang="en-GB" dirty="0" err="1" smtClean="0"/>
              <a:t>beclomethasone</a:t>
            </a:r>
            <a:r>
              <a:rPr lang="en-GB" dirty="0" smtClean="0"/>
              <a:t> 50mcg two puffs twice daily</a:t>
            </a:r>
          </a:p>
          <a:p>
            <a:r>
              <a:rPr lang="en-GB" dirty="0" err="1" smtClean="0"/>
              <a:t>Montelukast</a:t>
            </a:r>
            <a:endParaRPr lang="en-GB" dirty="0" smtClean="0"/>
          </a:p>
          <a:p>
            <a:r>
              <a:rPr lang="en-GB" dirty="0" smtClean="0"/>
              <a:t>Long history discharging ears. Awaiting </a:t>
            </a:r>
            <a:r>
              <a:rPr lang="en-GB" dirty="0" err="1" smtClean="0"/>
              <a:t>mastoidectomy</a:t>
            </a:r>
            <a:endParaRPr lang="en-GB" dirty="0"/>
          </a:p>
          <a:p>
            <a:r>
              <a:rPr lang="en-GB" sz="3300" dirty="0">
                <a:solidFill>
                  <a:srgbClr val="FF0000"/>
                </a:solidFill>
              </a:rPr>
              <a:t>WET cough</a:t>
            </a:r>
          </a:p>
          <a:p>
            <a:endParaRPr lang="en-GB" dirty="0"/>
          </a:p>
        </p:txBody>
      </p:sp>
      <p:pic>
        <p:nvPicPr>
          <p:cNvPr id="3074" name="Picture 2" descr="http://img.webmd.com/dtmcms/live/webmd/consumer_assets/site_images/articles/image_article_collections/mcgraw_hill_skin_atlases/childhood_skin_problems/CAPD_clubbed_nail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29150" y="2125266"/>
            <a:ext cx="3886200" cy="325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075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3</a:t>
            </a:r>
            <a:endParaRPr lang="en-GB" dirty="0"/>
          </a:p>
        </p:txBody>
      </p:sp>
      <p:pic>
        <p:nvPicPr>
          <p:cNvPr id="5" name="Picture 1" descr="C:\Documents and Settings\dennissa\Desktop\XR Chest_8553783\222089414.jpg"/>
          <p:cNvPicPr>
            <a:picLocks noGrp="1" noChangeAspect="1" noChangeArrowheads="1"/>
          </p:cNvPicPr>
          <p:nvPr>
            <p:ph sz="half" idx="1"/>
          </p:nvPr>
        </p:nvPicPr>
        <p:blipFill>
          <a:blip r:embed="rId2" cstate="print"/>
          <a:srcRect/>
          <a:stretch>
            <a:fillRect/>
          </a:stretch>
        </p:blipFill>
        <p:spPr bwMode="auto">
          <a:xfrm>
            <a:off x="154632" y="1977712"/>
            <a:ext cx="4907198" cy="3817781"/>
          </a:xfrm>
          <a:prstGeom prst="rect">
            <a:avLst/>
          </a:prstGeom>
          <a:noFill/>
        </p:spPr>
      </p:pic>
      <p:sp>
        <p:nvSpPr>
          <p:cNvPr id="4" name="Content Placeholder 3"/>
          <p:cNvSpPr>
            <a:spLocks noGrp="1"/>
          </p:cNvSpPr>
          <p:nvPr>
            <p:ph sz="half" idx="2"/>
          </p:nvPr>
        </p:nvSpPr>
        <p:spPr>
          <a:xfrm>
            <a:off x="4999080" y="1986767"/>
            <a:ext cx="3297256" cy="3150184"/>
          </a:xfrm>
        </p:spPr>
        <p:txBody>
          <a:bodyPr>
            <a:normAutofit fontScale="77500" lnSpcReduction="20000"/>
          </a:bodyPr>
          <a:lstStyle/>
          <a:p>
            <a:r>
              <a:rPr lang="en-GB" dirty="0" smtClean="0"/>
              <a:t>Infant with </a:t>
            </a:r>
            <a:r>
              <a:rPr lang="en-GB" dirty="0" err="1" smtClean="0"/>
              <a:t>situs</a:t>
            </a:r>
            <a:r>
              <a:rPr lang="en-GB" dirty="0" smtClean="0"/>
              <a:t> </a:t>
            </a:r>
            <a:r>
              <a:rPr lang="en-GB" dirty="0" err="1" smtClean="0"/>
              <a:t>inversus</a:t>
            </a:r>
            <a:r>
              <a:rPr lang="en-GB" dirty="0" smtClean="0"/>
              <a:t> and neonatal pneumonia</a:t>
            </a:r>
          </a:p>
          <a:p>
            <a:r>
              <a:rPr lang="en-GB" dirty="0" smtClean="0"/>
              <a:t>Two sibs – 12 year brother has asthma… </a:t>
            </a:r>
          </a:p>
          <a:p>
            <a:endParaRPr lang="en-GB" sz="3300" dirty="0">
              <a:solidFill>
                <a:srgbClr val="FF0000"/>
              </a:solidFill>
            </a:endParaRPr>
          </a:p>
          <a:p>
            <a:pPr marL="0" indent="0">
              <a:buNone/>
            </a:pPr>
            <a:r>
              <a:rPr lang="en-GB" sz="3300" dirty="0">
                <a:solidFill>
                  <a:srgbClr val="FF0000"/>
                </a:solidFill>
              </a:rPr>
              <a:t>  WET cough</a:t>
            </a:r>
            <a:endParaRPr lang="en-GB" dirty="0"/>
          </a:p>
        </p:txBody>
      </p:sp>
      <p:sp>
        <p:nvSpPr>
          <p:cNvPr id="6" name="TextBox 5"/>
          <p:cNvSpPr txBox="1"/>
          <p:nvPr/>
        </p:nvSpPr>
        <p:spPr>
          <a:xfrm>
            <a:off x="154631" y="1986766"/>
            <a:ext cx="685800" cy="300082"/>
          </a:xfrm>
          <a:prstGeom prst="rect">
            <a:avLst/>
          </a:prstGeom>
          <a:solidFill>
            <a:schemeClr val="bg1"/>
          </a:solidFill>
        </p:spPr>
        <p:txBody>
          <a:bodyPr wrap="square" rtlCol="0">
            <a:spAutoFit/>
          </a:bodyPr>
          <a:lstStyle/>
          <a:p>
            <a:endParaRPr lang="en-GB" sz="1350" dirty="0"/>
          </a:p>
        </p:txBody>
      </p:sp>
    </p:spTree>
    <p:extLst>
      <p:ext uri="{BB962C8B-B14F-4D97-AF65-F5344CB8AC3E}">
        <p14:creationId xmlns:p14="http://schemas.microsoft.com/office/powerpoint/2010/main" val="17458472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662</TotalTime>
  <Words>1301</Words>
  <Application>Microsoft Office PowerPoint</Application>
  <PresentationFormat>On-screen Show (4:3)</PresentationFormat>
  <Paragraphs>360</Paragraphs>
  <Slides>51</Slides>
  <Notes>9</Notes>
  <HiddenSlides>6</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 Unicode MS</vt:lpstr>
      <vt:lpstr>Arial</vt:lpstr>
      <vt:lpstr>Calibri</vt:lpstr>
      <vt:lpstr>Century Gothic</vt:lpstr>
      <vt:lpstr>Wingdings 3</vt:lpstr>
      <vt:lpstr>Ion</vt:lpstr>
      <vt:lpstr>Paediatric Respiratory Cases</vt:lpstr>
      <vt:lpstr>Overview</vt:lpstr>
      <vt:lpstr>Asthma</vt:lpstr>
      <vt:lpstr>Case 1</vt:lpstr>
      <vt:lpstr>Case 1</vt:lpstr>
      <vt:lpstr>Case 1 = Primary Ciliary Dyskinesia </vt:lpstr>
      <vt:lpstr>Case 2</vt:lpstr>
      <vt:lpstr>Case 2 = Primary ciliary Dykinesia</vt:lpstr>
      <vt:lpstr>Case 3</vt:lpstr>
      <vt:lpstr>Primary Ciliary Dyskinesia</vt:lpstr>
      <vt:lpstr>Case 4:</vt:lpstr>
      <vt:lpstr>PowerPoint Presentation</vt:lpstr>
      <vt:lpstr>DIAGNOSIS </vt:lpstr>
      <vt:lpstr>DIAGNOSIS = Cystic Fibrosis </vt:lpstr>
      <vt:lpstr>Cystic Fibrosis</vt:lpstr>
      <vt:lpstr>PowerPoint Presentation</vt:lpstr>
      <vt:lpstr>PowerPoint Presentation</vt:lpstr>
      <vt:lpstr>BUT! What about….</vt:lpstr>
      <vt:lpstr>PowerPoint Presentation</vt:lpstr>
      <vt:lpstr>Asthma</vt:lpstr>
      <vt:lpstr>Chronic cough BTS </vt:lpstr>
      <vt:lpstr>What IS asthma?</vt:lpstr>
      <vt:lpstr>PIAMA - Netherlands</vt:lpstr>
      <vt:lpstr>PowerPoint Presentation</vt:lpstr>
      <vt:lpstr>DRY  Chronic cough </vt:lpstr>
      <vt:lpstr>DRY  Chronic cough </vt:lpstr>
      <vt:lpstr>DRY  Chronic cough </vt:lpstr>
      <vt:lpstr>PowerPoint Presentation</vt:lpstr>
      <vt:lpstr>Isolated DRY cough – cough variant asthma?</vt:lpstr>
      <vt:lpstr>Cough variant asthma</vt:lpstr>
      <vt:lpstr>Cough variant asthma</vt:lpstr>
      <vt:lpstr>Chronic cough </vt:lpstr>
      <vt:lpstr>Chronic cough </vt:lpstr>
      <vt:lpstr>Chronic cough </vt:lpstr>
      <vt:lpstr>Chronic cough </vt:lpstr>
      <vt:lpstr>Asthma</vt:lpstr>
      <vt:lpstr>PowerPoint Presentation</vt:lpstr>
      <vt:lpstr>INFANTILE STRIDOR - case</vt:lpstr>
      <vt:lpstr>Severe laryngomalacia</vt:lpstr>
      <vt:lpstr>Laryngomalacia</vt:lpstr>
      <vt:lpstr>Differential diagnosis includes:</vt:lpstr>
      <vt:lpstr>Wide differential diagnosis</vt:lpstr>
      <vt:lpstr>Clues in history</vt:lpstr>
      <vt:lpstr>Clues on examination</vt:lpstr>
      <vt:lpstr>Vocal cord palsy</vt:lpstr>
      <vt:lpstr>Laryngeal web, subglottic stenosis</vt:lpstr>
      <vt:lpstr>Laryngeal cyst, haematoma, papilloma</vt:lpstr>
      <vt:lpstr>Tracheal stenosis or malacia</vt:lpstr>
      <vt:lpstr>Clinical Bottom Line</vt:lpstr>
      <vt:lpstr>PowerPoint Presentation</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Paediatric Respiratory Cases</dc:title>
  <dc:creator>Sarah Denniston</dc:creator>
  <cp:lastModifiedBy>Sarah Denniston</cp:lastModifiedBy>
  <cp:revision>55</cp:revision>
  <cp:lastPrinted>2015-01-31T22:29:36Z</cp:lastPrinted>
  <dcterms:created xsi:type="dcterms:W3CDTF">2015-01-17T21:11:02Z</dcterms:created>
  <dcterms:modified xsi:type="dcterms:W3CDTF">2015-02-01T22:12:15Z</dcterms:modified>
</cp:coreProperties>
</file>